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 id="2147483738" r:id="rId2"/>
  </p:sldMasterIdLst>
  <p:notesMasterIdLst>
    <p:notesMasterId r:id="rId22"/>
  </p:notesMasterIdLst>
  <p:sldIdLst>
    <p:sldId id="463" r:id="rId3"/>
    <p:sldId id="272" r:id="rId4"/>
    <p:sldId id="476" r:id="rId5"/>
    <p:sldId id="475" r:id="rId6"/>
    <p:sldId id="329" r:id="rId7"/>
    <p:sldId id="466" r:id="rId8"/>
    <p:sldId id="477" r:id="rId9"/>
    <p:sldId id="472" r:id="rId10"/>
    <p:sldId id="478" r:id="rId11"/>
    <p:sldId id="489" r:id="rId12"/>
    <p:sldId id="484" r:id="rId13"/>
    <p:sldId id="487" r:id="rId14"/>
    <p:sldId id="491" r:id="rId15"/>
    <p:sldId id="453" r:id="rId16"/>
    <p:sldId id="462" r:id="rId17"/>
    <p:sldId id="261" r:id="rId18"/>
    <p:sldId id="409" r:id="rId19"/>
    <p:sldId id="492" r:id="rId20"/>
    <p:sldId id="289" r:id="rId2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88" userDrawn="1">
          <p15:clr>
            <a:srgbClr val="A4A3A4"/>
          </p15:clr>
        </p15:guide>
        <p15:guide id="2" pos="411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1C8F"/>
    <a:srgbClr val="17238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247" autoAdjust="0"/>
  </p:normalViewPr>
  <p:slideViewPr>
    <p:cSldViewPr snapToGrid="0">
      <p:cViewPr varScale="1">
        <p:scale>
          <a:sx n="47" d="100"/>
          <a:sy n="47" d="100"/>
        </p:scale>
        <p:origin x="1027" y="43"/>
      </p:cViewPr>
      <p:guideLst>
        <p:guide orient="horz" pos="1888"/>
        <p:guide pos="4112"/>
      </p:guideLst>
    </p:cSldViewPr>
  </p:slideViewPr>
  <p:notesTextViewPr>
    <p:cViewPr>
      <p:scale>
        <a:sx n="1" d="1"/>
        <a:sy n="1" d="1"/>
      </p:scale>
      <p:origin x="0" y="0"/>
    </p:cViewPr>
  </p:notesTextViewPr>
  <p:notesViewPr>
    <p:cSldViewPr snapToGrid="0">
      <p:cViewPr varScale="1">
        <p:scale>
          <a:sx n="45" d="100"/>
          <a:sy n="45" d="100"/>
        </p:scale>
        <p:origin x="2574" y="3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CC67B7-91DA-4BCA-A499-8A326D146289}" type="datetimeFigureOut">
              <a:rPr lang="de-DE" smtClean="0"/>
              <a:t>01.10.2024</a:t>
            </a:fld>
            <a:endParaRPr lang="de-DE"/>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1C6710-260C-40AD-990A-C07033195A14}" type="slidenum">
              <a:rPr lang="de-DE" smtClean="0"/>
              <a:t>‹#›</a:t>
            </a:fld>
            <a:endParaRPr lang="de-DE"/>
          </a:p>
        </p:txBody>
      </p:sp>
    </p:spTree>
    <p:extLst>
      <p:ext uri="{BB962C8B-B14F-4D97-AF65-F5344CB8AC3E}">
        <p14:creationId xmlns:p14="http://schemas.microsoft.com/office/powerpoint/2010/main" val="246831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Text Box 1">
            <a:extLst>
              <a:ext uri="{FF2B5EF4-FFF2-40B4-BE49-F238E27FC236}">
                <a16:creationId xmlns:a16="http://schemas.microsoft.com/office/drawing/2014/main" id="{A16E9CC6-7E80-4B05-9E6D-6F8D8C259825}"/>
              </a:ext>
            </a:extLst>
          </p:cNvPr>
          <p:cNvSpPr txBox="1">
            <a:spLocks noChangeArrowheads="1"/>
          </p:cNvSpPr>
          <p:nvPr/>
        </p:nvSpPr>
        <p:spPr bwMode="auto">
          <a:xfrm>
            <a:off x="-10799763" y="-3916363"/>
            <a:ext cx="18354676" cy="1460341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87000"/>
              </a:lnSpc>
              <a:buClr>
                <a:srgbClr val="000000"/>
              </a:buClr>
              <a:buSzPct val="100000"/>
              <a:buFont typeface="Times New Roman" panose="02020603050405020304" pitchFamily="18" charset="0"/>
              <a:buNone/>
            </a:pPr>
            <a:endParaRPr lang="de-DE" altLang="de-DE"/>
          </a:p>
        </p:txBody>
      </p:sp>
      <p:sp>
        <p:nvSpPr>
          <p:cNvPr id="31747" name="Rectangle 2">
            <a:extLst>
              <a:ext uri="{FF2B5EF4-FFF2-40B4-BE49-F238E27FC236}">
                <a16:creationId xmlns:a16="http://schemas.microsoft.com/office/drawing/2014/main" id="{D6ACB7D9-55A5-421B-823D-583B3E73DA26}"/>
              </a:ext>
            </a:extLst>
          </p:cNvPr>
          <p:cNvSpPr txBox="1">
            <a:spLocks noGrp="1" noChangeArrowheads="1"/>
          </p:cNvSpPr>
          <p:nvPr>
            <p:ph type="body"/>
          </p:nvPr>
        </p:nvSpPr>
        <p:spPr>
          <a:xfrm>
            <a:off x="1169988" y="5086350"/>
            <a:ext cx="5211762" cy="409257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cs-CZ"/>
              <a:t>Kliknutím lze upravit styl.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69480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1814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682310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Klepnutím lze upravit styl předlohy nadpisů.</a:t>
            </a:r>
            <a:endParaRPr lang="en-US" dirty="0"/>
          </a:p>
        </p:txBody>
      </p:sp>
      <p:sp>
        <p:nvSpPr>
          <p:cNvPr id="7" name="Rectangle 3"/>
          <p:cNvSpPr>
            <a:spLocks noGrp="1" noChangeArrowheads="1"/>
          </p:cNvSpPr>
          <p:nvPr>
            <p:ph idx="1"/>
          </p:nvPr>
        </p:nvSpPr>
        <p:spPr bwMode="gray">
          <a:xfrm>
            <a:off x="1104901" y="1258888"/>
            <a:ext cx="10655300" cy="4618037"/>
          </a:xfrm>
          <a:prstGeom prst="rect">
            <a:avLst/>
          </a:prstGeom>
          <a:noFill/>
          <a:ln w="9525">
            <a:noFill/>
            <a:miter lim="800000"/>
            <a:headEnd/>
            <a:tailEnd/>
          </a:ln>
        </p:spPr>
        <p:txBody>
          <a:bodyPr/>
          <a:lstStyle>
            <a:lvl1pPr>
              <a:defRPr lang="de-DE" sz="1400" b="0" dirty="0" smtClean="0">
                <a:solidFill>
                  <a:schemeClr val="tx1"/>
                </a:solidFill>
                <a:latin typeface="+mn-lt"/>
                <a:ea typeface="+mn-ea"/>
                <a:cs typeface="+mn-cs"/>
              </a:defRPr>
            </a:lvl1pPr>
          </a:lstStyle>
          <a:p>
            <a:pPr lvl="0"/>
            <a:r>
              <a:rPr lang="cs-CZ" noProof="0"/>
              <a:t>Klepnutím lze upravit styly předlohy textu.</a:t>
            </a:r>
          </a:p>
        </p:txBody>
      </p:sp>
      <p:sp>
        <p:nvSpPr>
          <p:cNvPr id="4" name="Datumsplatzhalter 3">
            <a:extLst>
              <a:ext uri="{FF2B5EF4-FFF2-40B4-BE49-F238E27FC236}">
                <a16:creationId xmlns:a16="http://schemas.microsoft.com/office/drawing/2014/main" id="{D1BADFDA-2168-472D-95AF-FBCCD820BAAA}"/>
              </a:ext>
            </a:extLst>
          </p:cNvPr>
          <p:cNvSpPr>
            <a:spLocks noGrp="1"/>
          </p:cNvSpPr>
          <p:nvPr>
            <p:ph type="dt" sz="half" idx="10"/>
          </p:nvPr>
        </p:nvSpPr>
        <p:spPr/>
        <p:txBody>
          <a:bodyPr wrap="square" numCol="1" anchorCtr="0" compatLnSpc="1">
            <a:prstTxWarp prst="textNoShape">
              <a:avLst/>
            </a:prstTxWarp>
          </a:bodyPr>
          <a:lstStyle>
            <a:lvl1pPr>
              <a:defRPr>
                <a:solidFill>
                  <a:srgbClr val="898989"/>
                </a:solidFill>
                <a:ea typeface="Arial" charset="0"/>
              </a:defRPr>
            </a:lvl1pPr>
          </a:lstStyle>
          <a:p>
            <a:pPr>
              <a:defRPr/>
            </a:pPr>
            <a:r>
              <a:rPr lang="cs-CZ"/>
              <a:t>Tuttlingen, 27 September 2010</a:t>
            </a:r>
            <a:endParaRPr lang="en-US"/>
          </a:p>
        </p:txBody>
      </p:sp>
      <p:sp>
        <p:nvSpPr>
          <p:cNvPr id="5" name="Fußzeilenplatzhalter 4">
            <a:extLst>
              <a:ext uri="{FF2B5EF4-FFF2-40B4-BE49-F238E27FC236}">
                <a16:creationId xmlns:a16="http://schemas.microsoft.com/office/drawing/2014/main" id="{B4940A58-9C51-48BA-B752-E993077B08CA}"/>
              </a:ext>
            </a:extLst>
          </p:cNvPr>
          <p:cNvSpPr>
            <a:spLocks noGrp="1"/>
          </p:cNvSpPr>
          <p:nvPr>
            <p:ph type="ftr" sz="quarter" idx="11"/>
          </p:nvPr>
        </p:nvSpPr>
        <p:spPr/>
        <p:txBody>
          <a:bodyPr/>
          <a:lstStyle>
            <a:lvl1pPr algn="l">
              <a:defRPr sz="1200">
                <a:solidFill>
                  <a:schemeClr val="tx1"/>
                </a:solidFill>
              </a:defRPr>
            </a:lvl1pPr>
          </a:lstStyle>
          <a:p>
            <a:pPr>
              <a:defRPr/>
            </a:pPr>
            <a:endParaRPr lang="en-US"/>
          </a:p>
        </p:txBody>
      </p:sp>
      <p:sp>
        <p:nvSpPr>
          <p:cNvPr id="6" name="Foliennummernplatzhalter 5">
            <a:extLst>
              <a:ext uri="{FF2B5EF4-FFF2-40B4-BE49-F238E27FC236}">
                <a16:creationId xmlns:a16="http://schemas.microsoft.com/office/drawing/2014/main" id="{3EFADC15-C4A4-4C5D-9D88-A337674F96CB}"/>
              </a:ext>
            </a:extLst>
          </p:cNvPr>
          <p:cNvSpPr>
            <a:spLocks noGrp="1"/>
          </p:cNvSpPr>
          <p:nvPr>
            <p:ph type="sldNum" sz="quarter" idx="12"/>
          </p:nvPr>
        </p:nvSpPr>
        <p:spPr/>
        <p:txBody>
          <a:bodyPr/>
          <a:lstStyle>
            <a:lvl1pPr>
              <a:defRPr smtClean="0"/>
            </a:lvl1pPr>
          </a:lstStyle>
          <a:p>
            <a:pPr>
              <a:defRPr/>
            </a:pPr>
            <a:r>
              <a:rPr lang="en-US" altLang="cs-CZ"/>
              <a:t>Seite </a:t>
            </a:r>
            <a:fld id="{B0D9B0B4-CB17-4F62-AFDD-D8AE147135F2}" type="slidenum">
              <a:rPr lang="en-US" altLang="cs-CZ"/>
              <a:pPr>
                <a:defRPr/>
              </a:pPr>
              <a:t>‹#›</a:t>
            </a:fld>
            <a:endParaRPr lang="en-US" altLang="cs-CZ"/>
          </a:p>
        </p:txBody>
      </p:sp>
    </p:spTree>
    <p:extLst>
      <p:ext uri="{BB962C8B-B14F-4D97-AF65-F5344CB8AC3E}">
        <p14:creationId xmlns:p14="http://schemas.microsoft.com/office/powerpoint/2010/main" val="2102921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6843E2C6-1EA6-46EE-8CF1-819FB4AC562D}" type="datetimeFigureOut">
              <a:rPr lang="de-DE" smtClean="0"/>
              <a:t>01.10.2024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6821C8A-B858-4918-A81B-814D7637156A}" type="slidenum">
              <a:rPr lang="de-DE" smtClean="0"/>
              <a:t>‹#›</a:t>
            </a:fld>
            <a:endParaRPr lang="de-DE"/>
          </a:p>
        </p:txBody>
      </p:sp>
    </p:spTree>
    <p:extLst>
      <p:ext uri="{BB962C8B-B14F-4D97-AF65-F5344CB8AC3E}">
        <p14:creationId xmlns:p14="http://schemas.microsoft.com/office/powerpoint/2010/main" val="2732532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843E2C6-1EA6-46EE-8CF1-819FB4AC562D}" type="datetimeFigureOut">
              <a:rPr lang="de-DE" smtClean="0"/>
              <a:t>01.10.2024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6821C8A-B858-4918-A81B-814D7637156A}" type="slidenum">
              <a:rPr lang="de-DE" smtClean="0"/>
              <a:t>‹#›</a:t>
            </a:fld>
            <a:endParaRPr lang="de-DE"/>
          </a:p>
        </p:txBody>
      </p:sp>
    </p:spTree>
    <p:extLst>
      <p:ext uri="{BB962C8B-B14F-4D97-AF65-F5344CB8AC3E}">
        <p14:creationId xmlns:p14="http://schemas.microsoft.com/office/powerpoint/2010/main" val="40904924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cs-CZ"/>
              <a:t>Kliknutím lze upravit styl.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6843E2C6-1EA6-46EE-8CF1-819FB4AC562D}" type="datetimeFigureOut">
              <a:rPr lang="de-DE" smtClean="0"/>
              <a:t>01.10.2024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6821C8A-B858-4918-A81B-814D7637156A}" type="slidenum">
              <a:rPr lang="de-DE" smtClean="0"/>
              <a:t>‹#›</a:t>
            </a:fld>
            <a:endParaRPr lang="de-DE"/>
          </a:p>
        </p:txBody>
      </p:sp>
    </p:spTree>
    <p:extLst>
      <p:ext uri="{BB962C8B-B14F-4D97-AF65-F5344CB8AC3E}">
        <p14:creationId xmlns:p14="http://schemas.microsoft.com/office/powerpoint/2010/main" val="35105348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6843E2C6-1EA6-46EE-8CF1-819FB4AC562D}" type="datetimeFigureOut">
              <a:rPr lang="de-DE" smtClean="0"/>
              <a:t>01.10.2024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6821C8A-B858-4918-A81B-814D7637156A}" type="slidenum">
              <a:rPr lang="de-DE" smtClean="0"/>
              <a:t>‹#›</a:t>
            </a:fld>
            <a:endParaRPr lang="de-DE"/>
          </a:p>
        </p:txBody>
      </p:sp>
    </p:spTree>
    <p:extLst>
      <p:ext uri="{BB962C8B-B14F-4D97-AF65-F5344CB8AC3E}">
        <p14:creationId xmlns:p14="http://schemas.microsoft.com/office/powerpoint/2010/main" val="3449517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cs-CZ"/>
              <a:t>Kliknutím lze upravit styl.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843E2C6-1EA6-46EE-8CF1-819FB4AC562D}" type="datetimeFigureOut">
              <a:rPr lang="de-DE" smtClean="0"/>
              <a:t>01.10.2024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A6821C8A-B858-4918-A81B-814D7637156A}" type="slidenum">
              <a:rPr lang="de-DE" smtClean="0"/>
              <a:t>‹#›</a:t>
            </a:fld>
            <a:endParaRPr lang="de-DE"/>
          </a:p>
        </p:txBody>
      </p:sp>
    </p:spTree>
    <p:extLst>
      <p:ext uri="{BB962C8B-B14F-4D97-AF65-F5344CB8AC3E}">
        <p14:creationId xmlns:p14="http://schemas.microsoft.com/office/powerpoint/2010/main" val="38783782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6843E2C6-1EA6-46EE-8CF1-819FB4AC562D}" type="datetimeFigureOut">
              <a:rPr lang="de-DE" smtClean="0"/>
              <a:t>01.10.2024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A6821C8A-B858-4918-A81B-814D7637156A}" type="slidenum">
              <a:rPr lang="de-DE" smtClean="0"/>
              <a:t>‹#›</a:t>
            </a:fld>
            <a:endParaRPr lang="de-DE"/>
          </a:p>
        </p:txBody>
      </p:sp>
    </p:spTree>
    <p:extLst>
      <p:ext uri="{BB962C8B-B14F-4D97-AF65-F5344CB8AC3E}">
        <p14:creationId xmlns:p14="http://schemas.microsoft.com/office/powerpoint/2010/main" val="38808904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43E2C6-1EA6-46EE-8CF1-819FB4AC562D}" type="datetimeFigureOut">
              <a:rPr lang="de-DE" smtClean="0"/>
              <a:t>01.10.2024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A6821C8A-B858-4918-A81B-814D7637156A}" type="slidenum">
              <a:rPr lang="de-DE" smtClean="0"/>
              <a:t>‹#›</a:t>
            </a:fld>
            <a:endParaRPr lang="de-DE"/>
          </a:p>
        </p:txBody>
      </p:sp>
    </p:spTree>
    <p:extLst>
      <p:ext uri="{BB962C8B-B14F-4D97-AF65-F5344CB8AC3E}">
        <p14:creationId xmlns:p14="http://schemas.microsoft.com/office/powerpoint/2010/main" val="1432316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482905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6843E2C6-1EA6-46EE-8CF1-819FB4AC562D}" type="datetimeFigureOut">
              <a:rPr lang="de-DE" smtClean="0"/>
              <a:t>01.10.2024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6821C8A-B858-4918-A81B-814D7637156A}" type="slidenum">
              <a:rPr lang="de-DE" smtClean="0"/>
              <a:t>‹#›</a:t>
            </a:fld>
            <a:endParaRPr lang="de-DE"/>
          </a:p>
        </p:txBody>
      </p:sp>
    </p:spTree>
    <p:extLst>
      <p:ext uri="{BB962C8B-B14F-4D97-AF65-F5344CB8AC3E}">
        <p14:creationId xmlns:p14="http://schemas.microsoft.com/office/powerpoint/2010/main" val="794596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6843E2C6-1EA6-46EE-8CF1-819FB4AC562D}" type="datetimeFigureOut">
              <a:rPr lang="de-DE" smtClean="0"/>
              <a:t>01.10.2024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6821C8A-B858-4918-A81B-814D7637156A}" type="slidenum">
              <a:rPr lang="de-DE" smtClean="0"/>
              <a:t>‹#›</a:t>
            </a:fld>
            <a:endParaRPr lang="de-DE"/>
          </a:p>
        </p:txBody>
      </p:sp>
    </p:spTree>
    <p:extLst>
      <p:ext uri="{BB962C8B-B14F-4D97-AF65-F5344CB8AC3E}">
        <p14:creationId xmlns:p14="http://schemas.microsoft.com/office/powerpoint/2010/main" val="25553359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843E2C6-1EA6-46EE-8CF1-819FB4AC562D}" type="datetimeFigureOut">
              <a:rPr lang="de-DE" smtClean="0"/>
              <a:t>01.10.2024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6821C8A-B858-4918-A81B-814D7637156A}" type="slidenum">
              <a:rPr lang="de-DE" smtClean="0"/>
              <a:t>‹#›</a:t>
            </a:fld>
            <a:endParaRPr lang="de-DE"/>
          </a:p>
        </p:txBody>
      </p:sp>
    </p:spTree>
    <p:extLst>
      <p:ext uri="{BB962C8B-B14F-4D97-AF65-F5344CB8AC3E}">
        <p14:creationId xmlns:p14="http://schemas.microsoft.com/office/powerpoint/2010/main" val="12508109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843E2C6-1EA6-46EE-8CF1-819FB4AC562D}" type="datetimeFigureOut">
              <a:rPr lang="de-DE" smtClean="0"/>
              <a:t>01.10.2024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6821C8A-B858-4918-A81B-814D7637156A}" type="slidenum">
              <a:rPr lang="de-DE" smtClean="0"/>
              <a:t>‹#›</a:t>
            </a:fld>
            <a:endParaRPr lang="de-DE"/>
          </a:p>
        </p:txBody>
      </p:sp>
    </p:spTree>
    <p:extLst>
      <p:ext uri="{BB962C8B-B14F-4D97-AF65-F5344CB8AC3E}">
        <p14:creationId xmlns:p14="http://schemas.microsoft.com/office/powerpoint/2010/main" val="1014766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cs-CZ"/>
              <a:t>Kliknutím lze upravit styl.</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C764DE79-268F-4C1A-8933-263129D2AF90}" type="datetimeFigureOut">
              <a:rPr lang="en-US" dirty="0"/>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37078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10/1/2024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5154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cs-CZ"/>
              <a:t>Kliknutím lze upravit styl.</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839789"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172201"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10/1/2024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698505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10/1/2024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04223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08225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C764DE79-268F-4C1A-8933-263129D2AF90}" type="datetimeFigureOut">
              <a:rPr lang="en-US" dirty="0"/>
              <a:t>10/1/2024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85773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C764DE79-268F-4C1A-8933-263129D2AF90}" type="datetimeFigureOut">
              <a:rPr lang="en-US" dirty="0"/>
              <a:t>10/1/2024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30444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10/1/2024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73186986"/>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5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43E2C6-1EA6-46EE-8CF1-819FB4AC562D}" type="datetimeFigureOut">
              <a:rPr lang="de-DE" smtClean="0"/>
              <a:t>01.10.2024</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821C8A-B858-4918-A81B-814D7637156A}" type="slidenum">
              <a:rPr lang="de-DE" smtClean="0"/>
              <a:t>‹#›</a:t>
            </a:fld>
            <a:endParaRPr lang="de-DE"/>
          </a:p>
        </p:txBody>
      </p:sp>
    </p:spTree>
    <p:extLst>
      <p:ext uri="{BB962C8B-B14F-4D97-AF65-F5344CB8AC3E}">
        <p14:creationId xmlns:p14="http://schemas.microsoft.com/office/powerpoint/2010/main" val="974368006"/>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Excel_Worksheet.xlsx"/><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D75255-8227-4FCA-A0C7-C1251E8028E1}"/>
              </a:ext>
            </a:extLst>
          </p:cNvPr>
          <p:cNvSpPr>
            <a:spLocks noGrp="1"/>
          </p:cNvSpPr>
          <p:nvPr>
            <p:ph type="title"/>
          </p:nvPr>
        </p:nvSpPr>
        <p:spPr>
          <a:xfrm>
            <a:off x="838200" y="1262108"/>
            <a:ext cx="10515600" cy="1325563"/>
          </a:xfrm>
        </p:spPr>
        <p:txBody>
          <a:bodyPr>
            <a:normAutofit fontScale="90000"/>
          </a:bodyPr>
          <a:lstStyle/>
          <a:p>
            <a:r>
              <a:rPr lang="cs-CZ" sz="3200" dirty="0">
                <a:solidFill>
                  <a:srgbClr val="171C8F"/>
                </a:solidFill>
                <a:latin typeface="Arial" panose="020B0604020202020204" pitchFamily="34" charset="0"/>
                <a:cs typeface="Arial" panose="020B0604020202020204" pitchFamily="34" charset="0"/>
              </a:rPr>
              <a:t>Opakující se chyby v dezinfekci a sterilizaci žádná novela nevyřeší</a:t>
            </a:r>
            <a:br>
              <a:rPr lang="cs-CZ" sz="3200" dirty="0">
                <a:latin typeface="Arial" panose="020B0604020202020204" pitchFamily="34" charset="0"/>
                <a:cs typeface="Arial" panose="020B0604020202020204" pitchFamily="34" charset="0"/>
              </a:rPr>
            </a:br>
            <a:endParaRPr lang="de-DE" sz="3200" dirty="0">
              <a:solidFill>
                <a:srgbClr val="171C8F"/>
              </a:solidFill>
              <a:latin typeface="Arial" panose="020B0604020202020204" pitchFamily="34" charset="0"/>
              <a:cs typeface="Arial" panose="020B0604020202020204" pitchFamily="34" charset="0"/>
            </a:endParaRPr>
          </a:p>
        </p:txBody>
      </p:sp>
      <p:sp>
        <p:nvSpPr>
          <p:cNvPr id="3" name="Zástupný symbol pro obsah 2">
            <a:extLst>
              <a:ext uri="{FF2B5EF4-FFF2-40B4-BE49-F238E27FC236}">
                <a16:creationId xmlns:a16="http://schemas.microsoft.com/office/drawing/2014/main" id="{0EB7D091-EA98-4AE8-813C-104F63C0F352}"/>
              </a:ext>
            </a:extLst>
          </p:cNvPr>
          <p:cNvSpPr>
            <a:spLocks noGrp="1"/>
          </p:cNvSpPr>
          <p:nvPr>
            <p:ph idx="1"/>
          </p:nvPr>
        </p:nvSpPr>
        <p:spPr>
          <a:xfrm>
            <a:off x="968829" y="1860460"/>
            <a:ext cx="10515600" cy="4351338"/>
          </a:xfrm>
        </p:spPr>
        <p:txBody>
          <a:bodyPr>
            <a:normAutofit fontScale="70000" lnSpcReduction="20000"/>
          </a:bodyPr>
          <a:lstStyle/>
          <a:p>
            <a:pPr marL="0" indent="0">
              <a:buNone/>
            </a:pPr>
            <a:endParaRPr lang="cs-CZ" sz="1800" dirty="0">
              <a:solidFill>
                <a:srgbClr val="171C8F"/>
              </a:solidFill>
              <a:latin typeface="Arial" panose="020B0604020202020204" pitchFamily="34" charset="0"/>
              <a:cs typeface="Arial" panose="020B0604020202020204" pitchFamily="34" charset="0"/>
            </a:endParaRPr>
          </a:p>
          <a:p>
            <a:pPr marL="0" indent="0">
              <a:buNone/>
            </a:pPr>
            <a:endParaRPr lang="cs-CZ" sz="1800" dirty="0">
              <a:solidFill>
                <a:srgbClr val="171C8F"/>
              </a:solidFill>
              <a:latin typeface="Arial" panose="020B0604020202020204" pitchFamily="34" charset="0"/>
              <a:cs typeface="Arial" panose="020B0604020202020204" pitchFamily="34" charset="0"/>
            </a:endParaRPr>
          </a:p>
          <a:p>
            <a:pPr marL="0" indent="0">
              <a:buNone/>
            </a:pPr>
            <a:endParaRPr lang="cs-CZ" sz="1800" dirty="0">
              <a:solidFill>
                <a:srgbClr val="171C8F"/>
              </a:solidFill>
              <a:latin typeface="Arial" panose="020B0604020202020204" pitchFamily="34" charset="0"/>
              <a:cs typeface="Arial" panose="020B0604020202020204" pitchFamily="34" charset="0"/>
            </a:endParaRPr>
          </a:p>
          <a:p>
            <a:pPr marL="0" indent="0">
              <a:buNone/>
            </a:pPr>
            <a:endParaRPr lang="cs-CZ" sz="1800" dirty="0">
              <a:solidFill>
                <a:srgbClr val="171C8F"/>
              </a:solidFill>
              <a:latin typeface="Arial" panose="020B0604020202020204" pitchFamily="34" charset="0"/>
              <a:cs typeface="Arial" panose="020B0604020202020204" pitchFamily="34" charset="0"/>
            </a:endParaRPr>
          </a:p>
          <a:p>
            <a:pPr marL="0" indent="0">
              <a:buNone/>
            </a:pPr>
            <a:r>
              <a:rPr lang="cs-CZ" sz="1800" dirty="0">
                <a:solidFill>
                  <a:srgbClr val="171C8F"/>
                </a:solidFill>
                <a:latin typeface="Arial" panose="020B0604020202020204" pitchFamily="34" charset="0"/>
                <a:cs typeface="Arial" panose="020B0604020202020204" pitchFamily="34" charset="0"/>
              </a:rPr>
              <a:t>                                                  </a:t>
            </a:r>
          </a:p>
          <a:p>
            <a:pPr marL="0" indent="0">
              <a:buNone/>
            </a:pPr>
            <a:endParaRPr lang="cs-CZ" sz="1800" dirty="0">
              <a:solidFill>
                <a:srgbClr val="171C8F"/>
              </a:solidFill>
              <a:latin typeface="Arial" panose="020B0604020202020204" pitchFamily="34" charset="0"/>
              <a:cs typeface="Arial" panose="020B0604020202020204" pitchFamily="34" charset="0"/>
            </a:endParaRPr>
          </a:p>
          <a:p>
            <a:pPr marL="0" indent="0">
              <a:buNone/>
            </a:pPr>
            <a:r>
              <a:rPr lang="cs-CZ" sz="1800" dirty="0">
                <a:solidFill>
                  <a:srgbClr val="171C8F"/>
                </a:solidFill>
                <a:latin typeface="Arial" panose="020B0604020202020204" pitchFamily="34" charset="0"/>
                <a:cs typeface="Arial" panose="020B0604020202020204" pitchFamily="34" charset="0"/>
              </a:rPr>
              <a:t>                                                                       </a:t>
            </a:r>
            <a:r>
              <a:rPr lang="cs-CZ" sz="2600" dirty="0">
                <a:solidFill>
                  <a:srgbClr val="171C8F"/>
                </a:solidFill>
                <a:latin typeface="Arial" panose="020B0604020202020204" pitchFamily="34" charset="0"/>
                <a:cs typeface="Arial" panose="020B0604020202020204" pitchFamily="34" charset="0"/>
              </a:rPr>
              <a:t>RNDr. Jaroslava Zelenková</a:t>
            </a:r>
          </a:p>
          <a:p>
            <a:pPr marL="0" indent="0">
              <a:buNone/>
            </a:pPr>
            <a:r>
              <a:rPr lang="cs-CZ" sz="1800">
                <a:solidFill>
                  <a:srgbClr val="171C8F"/>
                </a:solidFill>
                <a:latin typeface="Arial" panose="020B0604020202020204" pitchFamily="34" charset="0"/>
                <a:cs typeface="Arial" panose="020B0604020202020204" pitchFamily="34" charset="0"/>
              </a:rPr>
              <a:t>                                                                                   IPVZ Praha</a:t>
            </a:r>
            <a:endParaRPr lang="cs-CZ" sz="1800" dirty="0">
              <a:solidFill>
                <a:srgbClr val="171C8F"/>
              </a:solidFill>
              <a:latin typeface="Arial" panose="020B0604020202020204" pitchFamily="34" charset="0"/>
              <a:cs typeface="Arial" panose="020B0604020202020204" pitchFamily="34" charset="0"/>
            </a:endParaRPr>
          </a:p>
          <a:p>
            <a:pPr marL="0" indent="0">
              <a:buNone/>
            </a:pPr>
            <a:endParaRPr lang="cs-CZ" sz="1800" dirty="0">
              <a:solidFill>
                <a:srgbClr val="171C8F"/>
              </a:solidFill>
              <a:latin typeface="Arial" panose="020B0604020202020204" pitchFamily="34" charset="0"/>
              <a:cs typeface="Arial" panose="020B0604020202020204" pitchFamily="34" charset="0"/>
            </a:endParaRPr>
          </a:p>
          <a:p>
            <a:pPr marL="0" indent="0">
              <a:buNone/>
            </a:pPr>
            <a:r>
              <a:rPr lang="cs-CZ" sz="1800" dirty="0">
                <a:solidFill>
                  <a:srgbClr val="171C8F"/>
                </a:solidFill>
                <a:latin typeface="Arial" panose="020B0604020202020204" pitchFamily="34" charset="0"/>
                <a:cs typeface="Arial" panose="020B0604020202020204" pitchFamily="34" charset="0"/>
              </a:rPr>
              <a:t>                                          </a:t>
            </a:r>
          </a:p>
          <a:p>
            <a:pPr marL="0" indent="0">
              <a:buNone/>
            </a:pPr>
            <a:r>
              <a:rPr lang="cs-CZ" sz="1800" dirty="0">
                <a:solidFill>
                  <a:srgbClr val="171C8F"/>
                </a:solidFill>
                <a:latin typeface="Arial" panose="020B0604020202020204" pitchFamily="34" charset="0"/>
                <a:cs typeface="Arial" panose="020B0604020202020204" pitchFamily="34" charset="0"/>
              </a:rPr>
              <a:t>                                                                    M</a:t>
            </a:r>
            <a:r>
              <a:rPr lang="de-DE" sz="1800" dirty="0" err="1">
                <a:solidFill>
                  <a:srgbClr val="171C8F"/>
                </a:solidFill>
                <a:latin typeface="Arial" panose="020B0604020202020204" pitchFamily="34" charset="0"/>
                <a:cs typeface="Arial" panose="020B0604020202020204" pitchFamily="34" charset="0"/>
              </a:rPr>
              <a:t>ezinárodní</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kongres</a:t>
            </a:r>
            <a:r>
              <a:rPr lang="de-DE" sz="1800" dirty="0">
                <a:solidFill>
                  <a:srgbClr val="171C8F"/>
                </a:solidFill>
                <a:latin typeface="Arial" panose="020B0604020202020204" pitchFamily="34" charset="0"/>
                <a:cs typeface="Arial" panose="020B0604020202020204" pitchFamily="34" charset="0"/>
              </a:rPr>
              <a:t> - STERIL.CZ - Brno 202</a:t>
            </a:r>
            <a:r>
              <a:rPr lang="cs-CZ" sz="1800" dirty="0">
                <a:solidFill>
                  <a:srgbClr val="171C8F"/>
                </a:solidFill>
                <a:latin typeface="Arial" panose="020B0604020202020204" pitchFamily="34" charset="0"/>
                <a:cs typeface="Arial" panose="020B0604020202020204" pitchFamily="34" charset="0"/>
              </a:rPr>
              <a:t>4</a:t>
            </a:r>
            <a:endParaRPr lang="de-DE" sz="1800" dirty="0">
              <a:solidFill>
                <a:srgbClr val="171C8F"/>
              </a:solidFill>
              <a:latin typeface="Arial" panose="020B0604020202020204" pitchFamily="34" charset="0"/>
              <a:cs typeface="Arial" panose="020B0604020202020204" pitchFamily="34" charset="0"/>
            </a:endParaRPr>
          </a:p>
          <a:p>
            <a:pPr marL="0" indent="0">
              <a:buNone/>
            </a:pPr>
            <a:r>
              <a:rPr lang="cs-CZ" sz="1800" dirty="0">
                <a:solidFill>
                  <a:srgbClr val="171C8F"/>
                </a:solidFill>
                <a:latin typeface="Arial" panose="020B0604020202020204" pitchFamily="34" charset="0"/>
                <a:cs typeface="Arial" panose="020B0604020202020204" pitchFamily="34" charset="0"/>
              </a:rPr>
              <a:t>                                                                    </a:t>
            </a:r>
            <a:r>
              <a:rPr lang="de-DE" sz="1800" dirty="0">
                <a:solidFill>
                  <a:srgbClr val="171C8F"/>
                </a:solidFill>
                <a:latin typeface="Arial" panose="020B0604020202020204" pitchFamily="34" charset="0"/>
                <a:cs typeface="Arial" panose="020B0604020202020204" pitchFamily="34" charset="0"/>
              </a:rPr>
              <a:t>XVII</a:t>
            </a:r>
            <a:r>
              <a:rPr lang="cs-CZ" sz="1800" dirty="0">
                <a:solidFill>
                  <a:srgbClr val="171C8F"/>
                </a:solidFill>
                <a:latin typeface="Arial" panose="020B0604020202020204" pitchFamily="34" charset="0"/>
                <a:cs typeface="Arial" panose="020B0604020202020204" pitchFamily="34" charset="0"/>
              </a:rPr>
              <a:t>I</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výroční</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konference</a:t>
            </a:r>
            <a:r>
              <a:rPr lang="de-DE" sz="1800" dirty="0">
                <a:solidFill>
                  <a:srgbClr val="171C8F"/>
                </a:solidFill>
                <a:latin typeface="Arial" panose="020B0604020202020204" pitchFamily="34" charset="0"/>
                <a:cs typeface="Arial" panose="020B0604020202020204" pitchFamily="34" charset="0"/>
              </a:rPr>
              <a:t> CSS</a:t>
            </a:r>
            <a:endParaRPr lang="cs-CZ" sz="1800" dirty="0">
              <a:solidFill>
                <a:srgbClr val="171C8F"/>
              </a:solidFill>
              <a:latin typeface="Arial" panose="020B0604020202020204" pitchFamily="34" charset="0"/>
              <a:cs typeface="Arial" panose="020B0604020202020204" pitchFamily="34" charset="0"/>
            </a:endParaRPr>
          </a:p>
          <a:p>
            <a:pPr marL="0" indent="0">
              <a:buNone/>
            </a:pPr>
            <a:r>
              <a:rPr lang="cs-CZ" sz="1800" dirty="0">
                <a:solidFill>
                  <a:srgbClr val="171C8F"/>
                </a:solidFill>
                <a:latin typeface="Arial" panose="020B0604020202020204" pitchFamily="34" charset="0"/>
                <a:cs typeface="Arial" panose="020B0604020202020204" pitchFamily="34" charset="0"/>
              </a:rPr>
              <a:t>                                                                    Brno 1.- 2. 10 2024</a:t>
            </a:r>
          </a:p>
          <a:p>
            <a:pPr marL="0" indent="0">
              <a:buNone/>
            </a:pPr>
            <a:endParaRPr lang="cs-CZ" sz="1800" dirty="0">
              <a:solidFill>
                <a:srgbClr val="171C8F"/>
              </a:solidFill>
              <a:latin typeface="Arial" panose="020B0604020202020204" pitchFamily="34" charset="0"/>
              <a:cs typeface="Arial" panose="020B0604020202020204" pitchFamily="34" charset="0"/>
            </a:endParaRPr>
          </a:p>
          <a:p>
            <a:pPr marL="0" indent="0">
              <a:buNone/>
            </a:pPr>
            <a:r>
              <a:rPr lang="de-DE" sz="1800" dirty="0" err="1">
                <a:solidFill>
                  <a:srgbClr val="171C8F"/>
                </a:solidFill>
              </a:rPr>
              <a:t>Veletrhy</a:t>
            </a:r>
            <a:r>
              <a:rPr lang="de-DE" sz="1800" dirty="0">
                <a:solidFill>
                  <a:srgbClr val="171C8F"/>
                </a:solidFill>
              </a:rPr>
              <a:t> Brno, </a:t>
            </a:r>
            <a:r>
              <a:rPr lang="de-DE" sz="1800" dirty="0" err="1">
                <a:solidFill>
                  <a:srgbClr val="171C8F"/>
                </a:solidFill>
              </a:rPr>
              <a:t>ulice</a:t>
            </a:r>
            <a:r>
              <a:rPr lang="de-DE" sz="1800" dirty="0">
                <a:solidFill>
                  <a:srgbClr val="171C8F"/>
                </a:solidFill>
              </a:rPr>
              <a:t> </a:t>
            </a:r>
            <a:r>
              <a:rPr lang="de-DE" sz="1800" dirty="0" err="1">
                <a:solidFill>
                  <a:srgbClr val="171C8F"/>
                </a:solidFill>
              </a:rPr>
              <a:t>Výstaviště</a:t>
            </a:r>
            <a:r>
              <a:rPr lang="de-DE" sz="1800" dirty="0">
                <a:solidFill>
                  <a:srgbClr val="171C8F"/>
                </a:solidFill>
              </a:rPr>
              <a:t> 405/1</a:t>
            </a:r>
            <a:r>
              <a:rPr lang="cs-CZ" sz="1800" dirty="0">
                <a:solidFill>
                  <a:srgbClr val="171C8F"/>
                </a:solidFill>
              </a:rPr>
              <a:t>, </a:t>
            </a:r>
            <a:r>
              <a:rPr lang="de-DE" sz="1800" dirty="0" err="1">
                <a:solidFill>
                  <a:srgbClr val="171C8F"/>
                </a:solidFill>
              </a:rPr>
              <a:t>pavilon</a:t>
            </a:r>
            <a:r>
              <a:rPr lang="de-DE" sz="1800" dirty="0">
                <a:solidFill>
                  <a:srgbClr val="171C8F"/>
                </a:solidFill>
              </a:rPr>
              <a:t> A, </a:t>
            </a:r>
            <a:r>
              <a:rPr lang="de-DE" sz="1800" dirty="0" err="1">
                <a:solidFill>
                  <a:srgbClr val="171C8F"/>
                </a:solidFill>
              </a:rPr>
              <a:t>sál</a:t>
            </a:r>
            <a:r>
              <a:rPr lang="de-DE" sz="1800" dirty="0">
                <a:solidFill>
                  <a:srgbClr val="171C8F"/>
                </a:solidFill>
              </a:rPr>
              <a:t> </a:t>
            </a:r>
            <a:r>
              <a:rPr lang="de-DE" sz="1800" dirty="0" err="1">
                <a:solidFill>
                  <a:srgbClr val="171C8F"/>
                </a:solidFill>
              </a:rPr>
              <a:t>Morava</a:t>
            </a:r>
            <a:br>
              <a:rPr lang="de-DE" sz="1800" dirty="0">
                <a:solidFill>
                  <a:srgbClr val="171C8F"/>
                </a:solidFill>
              </a:rPr>
            </a:br>
            <a:endParaRPr lang="de-DE" dirty="0">
              <a:solidFill>
                <a:srgbClr val="171C8F"/>
              </a:solidFill>
            </a:endParaRPr>
          </a:p>
        </p:txBody>
      </p:sp>
    </p:spTree>
    <p:extLst>
      <p:ext uri="{BB962C8B-B14F-4D97-AF65-F5344CB8AC3E}">
        <p14:creationId xmlns:p14="http://schemas.microsoft.com/office/powerpoint/2010/main" val="2505643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65B602-DA80-46D3-97A9-5F0C2F33FAF2}"/>
              </a:ext>
            </a:extLst>
          </p:cNvPr>
          <p:cNvSpPr>
            <a:spLocks noGrp="1"/>
          </p:cNvSpPr>
          <p:nvPr>
            <p:ph type="title"/>
          </p:nvPr>
        </p:nvSpPr>
        <p:spPr/>
        <p:txBody>
          <a:bodyPr>
            <a:normAutofit/>
          </a:bodyPr>
          <a:lstStyle/>
          <a:p>
            <a:r>
              <a:rPr lang="cs-CZ" sz="3600" dirty="0">
                <a:solidFill>
                  <a:srgbClr val="171C8F"/>
                </a:solidFill>
                <a:latin typeface="Arial" panose="020B0604020202020204" pitchFamily="34" charset="0"/>
                <a:cs typeface="Arial" panose="020B0604020202020204" pitchFamily="34" charset="0"/>
              </a:rPr>
              <a:t>Dopady nesprávné interpretace v dezinfekci  a sterilizaci</a:t>
            </a:r>
            <a:endParaRPr lang="de-DE" sz="3600" dirty="0">
              <a:solidFill>
                <a:srgbClr val="171C8F"/>
              </a:solidFill>
              <a:latin typeface="Arial" panose="020B0604020202020204" pitchFamily="34" charset="0"/>
              <a:cs typeface="Arial" panose="020B0604020202020204" pitchFamily="34" charset="0"/>
            </a:endParaRPr>
          </a:p>
        </p:txBody>
      </p:sp>
      <p:sp>
        <p:nvSpPr>
          <p:cNvPr id="3" name="Zástupný symbol pro obsah 2">
            <a:extLst>
              <a:ext uri="{FF2B5EF4-FFF2-40B4-BE49-F238E27FC236}">
                <a16:creationId xmlns:a16="http://schemas.microsoft.com/office/drawing/2014/main" id="{C32F54F0-9B16-4423-A5E5-6A6F17CCEEB8}"/>
              </a:ext>
            </a:extLst>
          </p:cNvPr>
          <p:cNvSpPr>
            <a:spLocks noGrp="1"/>
          </p:cNvSpPr>
          <p:nvPr>
            <p:ph idx="1"/>
          </p:nvPr>
        </p:nvSpPr>
        <p:spPr/>
        <p:txBody>
          <a:bodyPr>
            <a:noAutofit/>
          </a:bodyPr>
          <a:lstStyle/>
          <a:p>
            <a:r>
              <a:rPr lang="cs-CZ" sz="1400" dirty="0">
                <a:solidFill>
                  <a:srgbClr val="171C8F"/>
                </a:solidFill>
                <a:latin typeface="Arial" panose="020B0604020202020204" pitchFamily="34" charset="0"/>
                <a:cs typeface="Arial" panose="020B0604020202020204" pitchFamily="34" charset="0"/>
              </a:rPr>
              <a:t>Problém nastává při podání žaloby na poskytovatele zdravotních služeb. Slangové výrazy, pokud je používáme mezi sebou nemusí hned vést k chybě, ale komunikací se přenáší na další zdravotníky a pokud obhajujete pracovní činnosti s nestandardními výrazy, tak je to ke škodě odborné profese. </a:t>
            </a:r>
          </a:p>
          <a:p>
            <a:r>
              <a:rPr lang="cs-CZ" sz="1400" dirty="0">
                <a:solidFill>
                  <a:srgbClr val="17238F"/>
                </a:solidFill>
                <a:latin typeface="Arial" panose="020B0604020202020204" pitchFamily="34" charset="0"/>
                <a:cs typeface="Arial" panose="020B0604020202020204" pitchFamily="34" charset="0"/>
              </a:rPr>
              <a:t>Existuje příčinná souvislost mezi pochybením  v dezinfekci a sterilizaci a vznikem infekce ?</a:t>
            </a:r>
            <a:endParaRPr lang="de-DE" sz="1400" dirty="0">
              <a:solidFill>
                <a:srgbClr val="17238F"/>
              </a:solidFill>
              <a:latin typeface="Arial" panose="020B0604020202020204" pitchFamily="34" charset="0"/>
              <a:cs typeface="Arial" panose="020B0604020202020204" pitchFamily="34" charset="0"/>
            </a:endParaRPr>
          </a:p>
          <a:p>
            <a:pPr marL="0" indent="0">
              <a:buNone/>
            </a:pPr>
            <a:r>
              <a:rPr lang="cs-CZ" sz="1400" b="1" dirty="0">
                <a:latin typeface="Arial" panose="020B0604020202020204" pitchFamily="34" charset="0"/>
                <a:cs typeface="Arial" panose="020B0604020202020204" pitchFamily="34" charset="0"/>
              </a:rPr>
              <a:t> </a:t>
            </a:r>
            <a:r>
              <a:rPr lang="cs-CZ" sz="1400" dirty="0">
                <a:solidFill>
                  <a:srgbClr val="171C8F"/>
                </a:solidFill>
                <a:latin typeface="Arial" panose="020B0604020202020204" pitchFamily="34" charset="0"/>
                <a:cs typeface="Arial" panose="020B0604020202020204" pitchFamily="34" charset="0"/>
              </a:rPr>
              <a:t>Vyjádření k procesu sterilizace</a:t>
            </a:r>
          </a:p>
          <a:p>
            <a:r>
              <a:rPr lang="cs-CZ" sz="1400" dirty="0">
                <a:solidFill>
                  <a:srgbClr val="171C8F"/>
                </a:solidFill>
                <a:latin typeface="Arial" panose="020B0604020202020204" pitchFamily="34" charset="0"/>
                <a:cs typeface="Arial" panose="020B0604020202020204" pitchFamily="34" charset="0"/>
              </a:rPr>
              <a:t>Nástroje se do autoklávu dávají volně na podnose, nejsou zabaleny.</a:t>
            </a:r>
          </a:p>
          <a:p>
            <a:r>
              <a:rPr lang="cs-CZ" sz="1400" dirty="0">
                <a:solidFill>
                  <a:srgbClr val="171C8F"/>
                </a:solidFill>
                <a:latin typeface="Arial" panose="020B0604020202020204" pitchFamily="34" charset="0"/>
                <a:cs typeface="Arial" panose="020B0604020202020204" pitchFamily="34" charset="0"/>
              </a:rPr>
              <a:t>Než začne operační program, se dělají se testy autoklávu, V a BD. test. </a:t>
            </a:r>
          </a:p>
          <a:p>
            <a:r>
              <a:rPr lang="cs-CZ" sz="1400" dirty="0">
                <a:solidFill>
                  <a:srgbClr val="171C8F"/>
                </a:solidFill>
                <a:latin typeface="Arial" panose="020B0604020202020204" pitchFamily="34" charset="0"/>
                <a:cs typeface="Arial" panose="020B0604020202020204" pitchFamily="34" charset="0"/>
              </a:rPr>
              <a:t>Do autoklávu se vkládají </a:t>
            </a:r>
            <a:r>
              <a:rPr lang="cs-CZ" sz="1400" b="1" dirty="0">
                <a:solidFill>
                  <a:srgbClr val="FF0000"/>
                </a:solidFill>
                <a:latin typeface="Arial" panose="020B0604020202020204" pitchFamily="34" charset="0"/>
                <a:cs typeface="Arial" panose="020B0604020202020204" pitchFamily="34" charset="0"/>
              </a:rPr>
              <a:t>indikační proužky</a:t>
            </a:r>
            <a:r>
              <a:rPr lang="cs-CZ" sz="1400" dirty="0">
                <a:solidFill>
                  <a:srgbClr val="171C8F"/>
                </a:solidFill>
                <a:latin typeface="Arial" panose="020B0604020202020204" pitchFamily="34" charset="0"/>
                <a:cs typeface="Arial" panose="020B0604020202020204" pitchFamily="34" charset="0"/>
              </a:rPr>
              <a:t>, pokud je sterilizace v pořádku, proužek změní barvu, to se kontroluje při vyjmutí nástrojů z autoklávu</a:t>
            </a:r>
          </a:p>
          <a:p>
            <a:r>
              <a:rPr lang="cs-CZ" sz="1400" dirty="0">
                <a:solidFill>
                  <a:srgbClr val="171C8F"/>
                </a:solidFill>
                <a:latin typeface="Arial" panose="020B0604020202020204" pitchFamily="34" charset="0"/>
                <a:cs typeface="Arial" panose="020B0604020202020204" pitchFamily="34" charset="0"/>
              </a:rPr>
              <a:t>Po skončení sterilizace by z autoklávu měl vyjet papír o průběhu cyklu s tím, že cyklus proběhl bez závad.</a:t>
            </a:r>
          </a:p>
          <a:p>
            <a:r>
              <a:rPr lang="cs-CZ" sz="1400" dirty="0">
                <a:solidFill>
                  <a:srgbClr val="171C8F"/>
                </a:solidFill>
                <a:latin typeface="Arial" panose="020B0604020202020204" pitchFamily="34" charset="0"/>
                <a:cs typeface="Arial" panose="020B0604020202020204" pitchFamily="34" charset="0"/>
              </a:rPr>
              <a:t>Sterilizace se kontroluje podle </a:t>
            </a:r>
            <a:r>
              <a:rPr lang="cs-CZ" sz="1400" b="1" dirty="0">
                <a:solidFill>
                  <a:srgbClr val="FF0000"/>
                </a:solidFill>
                <a:latin typeface="Arial" panose="020B0604020202020204" pitchFamily="34" charset="0"/>
                <a:cs typeface="Arial" panose="020B0604020202020204" pitchFamily="34" charset="0"/>
              </a:rPr>
              <a:t>sterilizačního proužku</a:t>
            </a:r>
            <a:r>
              <a:rPr lang="cs-CZ" sz="1400" dirty="0">
                <a:solidFill>
                  <a:srgbClr val="171C8F"/>
                </a:solidFill>
                <a:latin typeface="Arial" panose="020B0604020202020204" pitchFamily="34" charset="0"/>
                <a:cs typeface="Arial" panose="020B0604020202020204" pitchFamily="34" charset="0"/>
              </a:rPr>
              <a:t>, pokud by byla špatná barva, pak by nástroje nepoužila.</a:t>
            </a:r>
          </a:p>
          <a:p>
            <a:r>
              <a:rPr lang="cs-CZ" sz="1400" b="1" dirty="0">
                <a:solidFill>
                  <a:srgbClr val="FF0000"/>
                </a:solidFill>
                <a:latin typeface="Arial" panose="020B0604020202020204" pitchFamily="34" charset="0"/>
                <a:cs typeface="Arial" panose="020B0604020202020204" pitchFamily="34" charset="0"/>
              </a:rPr>
              <a:t>Indikační proužky </a:t>
            </a:r>
            <a:r>
              <a:rPr lang="cs-CZ" sz="1400" dirty="0">
                <a:solidFill>
                  <a:srgbClr val="171C8F"/>
                </a:solidFill>
                <a:latin typeface="Arial" panose="020B0604020202020204" pitchFamily="34" charset="0"/>
                <a:cs typeface="Arial" panose="020B0604020202020204" pitchFamily="34" charset="0"/>
              </a:rPr>
              <a:t>zůstávají na podnose, předají se sestře, která proužky nalepí do sterilizačního deníku. Různí výrobce dělají různé indikační proužky, resp. je dělají v různých barvách.</a:t>
            </a:r>
          </a:p>
          <a:p>
            <a:r>
              <a:rPr lang="cs-CZ" sz="1400" dirty="0">
                <a:solidFill>
                  <a:srgbClr val="FF0000"/>
                </a:solidFill>
                <a:latin typeface="Arial" panose="020B0604020202020204" pitchFamily="34" charset="0"/>
                <a:cs typeface="Arial" panose="020B0604020202020204" pitchFamily="34" charset="0"/>
              </a:rPr>
              <a:t>Účinnost sterilizátorů lze dovodit </a:t>
            </a:r>
            <a:r>
              <a:rPr lang="cs-CZ" sz="1400" dirty="0">
                <a:solidFill>
                  <a:srgbClr val="17238F"/>
                </a:solidFill>
                <a:latin typeface="Arial" panose="020B0604020202020204" pitchFamily="34" charset="0"/>
                <a:cs typeface="Arial" panose="020B0604020202020204" pitchFamily="34" charset="0"/>
              </a:rPr>
              <a:t>z dokumentace sterilizační průvodky a posudku, kterou vystavuje orgán ochrany veřejného zdraví, zdravotní ústav nebo autorizovaná osoba. Kontrola probíhá dle stáří sterilizátoru jednou nebo dvakrát ročně.</a:t>
            </a:r>
            <a:endParaRPr lang="de-DE" sz="1400" dirty="0">
              <a:solidFill>
                <a:srgbClr val="171C8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4324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E9D157-1CBB-4C49-B045-FA74E480D626}"/>
              </a:ext>
            </a:extLst>
          </p:cNvPr>
          <p:cNvSpPr>
            <a:spLocks noGrp="1"/>
          </p:cNvSpPr>
          <p:nvPr>
            <p:ph type="title"/>
          </p:nvPr>
        </p:nvSpPr>
        <p:spPr/>
        <p:txBody>
          <a:bodyPr>
            <a:normAutofit/>
          </a:bodyPr>
          <a:lstStyle/>
          <a:p>
            <a:r>
              <a:rPr lang="cs-CZ" sz="3600" dirty="0">
                <a:solidFill>
                  <a:srgbClr val="171C8F"/>
                </a:solidFill>
                <a:latin typeface="Arial" panose="020B0604020202020204" pitchFamily="34" charset="0"/>
                <a:cs typeface="Arial" panose="020B0604020202020204" pitchFamily="34" charset="0"/>
              </a:rPr>
              <a:t>Kontrola účinnosti sterilizačních přístrojů</a:t>
            </a:r>
            <a:endParaRPr lang="de-DE" sz="3600" dirty="0">
              <a:latin typeface="Arial" panose="020B0604020202020204" pitchFamily="34" charset="0"/>
              <a:cs typeface="Arial" panose="020B0604020202020204" pitchFamily="34" charset="0"/>
            </a:endParaRPr>
          </a:p>
        </p:txBody>
      </p:sp>
      <p:sp>
        <p:nvSpPr>
          <p:cNvPr id="3" name="Zástupný symbol pro obsah 2">
            <a:extLst>
              <a:ext uri="{FF2B5EF4-FFF2-40B4-BE49-F238E27FC236}">
                <a16:creationId xmlns:a16="http://schemas.microsoft.com/office/drawing/2014/main" id="{6B19B70B-EE6E-4DC5-AC4A-DA4F53134E3A}"/>
              </a:ext>
            </a:extLst>
          </p:cNvPr>
          <p:cNvSpPr>
            <a:spLocks noGrp="1"/>
          </p:cNvSpPr>
          <p:nvPr>
            <p:ph idx="1"/>
          </p:nvPr>
        </p:nvSpPr>
        <p:spPr/>
        <p:txBody>
          <a:bodyPr>
            <a:normAutofit/>
          </a:bodyPr>
          <a:lstStyle/>
          <a:p>
            <a:pPr marL="0" indent="0">
              <a:buNone/>
            </a:pPr>
            <a:r>
              <a:rPr lang="cs-CZ" sz="1800" dirty="0">
                <a:solidFill>
                  <a:srgbClr val="171C8F"/>
                </a:solidFill>
                <a:latin typeface="Arial" panose="020B0604020202020204" pitchFamily="34" charset="0"/>
                <a:cs typeface="Arial" panose="020B0604020202020204" pitchFamily="34" charset="0"/>
              </a:rPr>
              <a:t>Správný výraz   </a:t>
            </a:r>
          </a:p>
          <a:p>
            <a:r>
              <a:rPr lang="cs-CZ" sz="1800" dirty="0">
                <a:solidFill>
                  <a:srgbClr val="171C8F"/>
                </a:solidFill>
                <a:latin typeface="Arial" panose="020B0604020202020204" pitchFamily="34" charset="0"/>
                <a:cs typeface="Arial" panose="020B0604020202020204" pitchFamily="34" charset="0"/>
              </a:rPr>
              <a:t>PS a ZP bez dutin, </a:t>
            </a:r>
            <a:r>
              <a:rPr lang="cs-CZ" sz="1800" dirty="0" err="1">
                <a:solidFill>
                  <a:srgbClr val="171C8F"/>
                </a:solidFill>
                <a:latin typeface="Arial" panose="020B0604020202020204" pitchFamily="34" charset="0"/>
                <a:cs typeface="Arial" panose="020B0604020202020204" pitchFamily="34" charset="0"/>
              </a:rPr>
              <a:t>přísálová</a:t>
            </a:r>
            <a:r>
              <a:rPr lang="cs-CZ" sz="1800" dirty="0">
                <a:solidFill>
                  <a:srgbClr val="171C8F"/>
                </a:solidFill>
                <a:latin typeface="Arial" panose="020B0604020202020204" pitchFamily="34" charset="0"/>
                <a:cs typeface="Arial" panose="020B0604020202020204" pitchFamily="34" charset="0"/>
              </a:rPr>
              <a:t> sterilizace, metoda </a:t>
            </a:r>
            <a:r>
              <a:rPr lang="cs-CZ" sz="1800" dirty="0" err="1">
                <a:solidFill>
                  <a:srgbClr val="171C8F"/>
                </a:solidFill>
                <a:latin typeface="Arial" panose="020B0604020202020204" pitchFamily="34" charset="0"/>
                <a:cs typeface="Arial" panose="020B0604020202020204" pitchFamily="34" charset="0"/>
              </a:rPr>
              <a:t>flash</a:t>
            </a:r>
            <a:r>
              <a:rPr lang="cs-CZ" sz="1800" dirty="0">
                <a:solidFill>
                  <a:srgbClr val="171C8F"/>
                </a:solidFill>
                <a:latin typeface="Arial" panose="020B0604020202020204" pitchFamily="34" charset="0"/>
                <a:cs typeface="Arial" panose="020B0604020202020204" pitchFamily="34" charset="0"/>
              </a:rPr>
              <a:t> sterilizace</a:t>
            </a:r>
          </a:p>
          <a:p>
            <a:r>
              <a:rPr lang="cs-CZ" sz="1800" dirty="0">
                <a:solidFill>
                  <a:srgbClr val="171C8F"/>
                </a:solidFill>
                <a:latin typeface="Arial" panose="020B0604020202020204" pitchFamily="34" charset="0"/>
                <a:cs typeface="Arial" panose="020B0604020202020204" pitchFamily="34" charset="0"/>
              </a:rPr>
              <a:t> procesový test</a:t>
            </a:r>
          </a:p>
          <a:p>
            <a:r>
              <a:rPr lang="cs-CZ" sz="1800" dirty="0">
                <a:solidFill>
                  <a:srgbClr val="171C8F"/>
                </a:solidFill>
                <a:latin typeface="Arial" panose="020B0604020202020204" pitchFamily="34" charset="0"/>
                <a:cs typeface="Arial" panose="020B0604020202020204" pitchFamily="34" charset="0"/>
              </a:rPr>
              <a:t> chemický test sterilizace</a:t>
            </a:r>
          </a:p>
          <a:p>
            <a:r>
              <a:rPr lang="cs-CZ" sz="1800" dirty="0">
                <a:solidFill>
                  <a:srgbClr val="171C8F"/>
                </a:solidFill>
                <a:latin typeface="Arial" panose="020B0604020202020204" pitchFamily="34" charset="0"/>
                <a:cs typeface="Arial" panose="020B0604020202020204" pitchFamily="34" charset="0"/>
              </a:rPr>
              <a:t>Počet testů pro sterilizační komoru o 1 SJ,</a:t>
            </a:r>
          </a:p>
          <a:p>
            <a:r>
              <a:rPr lang="cs-CZ" sz="1800" dirty="0">
                <a:solidFill>
                  <a:srgbClr val="171C8F"/>
                </a:solidFill>
                <a:latin typeface="Arial" panose="020B0604020202020204" pitchFamily="34" charset="0"/>
                <a:cs typeface="Arial" panose="020B0604020202020204" pitchFamily="34" charset="0"/>
              </a:rPr>
              <a:t> automatické písemné potvrzení průběhu sterilizačního cyklu</a:t>
            </a:r>
          </a:p>
          <a:p>
            <a:r>
              <a:rPr lang="cs-CZ" sz="1800" dirty="0">
                <a:solidFill>
                  <a:srgbClr val="171C8F"/>
                </a:solidFill>
                <a:latin typeface="Arial" panose="020B0604020202020204" pitchFamily="34" charset="0"/>
                <a:cs typeface="Arial" panose="020B0604020202020204" pitchFamily="34" charset="0"/>
              </a:rPr>
              <a:t>vedení dokumentace dle požadavků legislativy, tak by tato výpověď obvykle svědka měla výpovědní hodnotu pro příznivější vývoj  procesu</a:t>
            </a:r>
          </a:p>
          <a:p>
            <a:endParaRPr lang="de-DE" dirty="0"/>
          </a:p>
        </p:txBody>
      </p:sp>
    </p:spTree>
    <p:extLst>
      <p:ext uri="{BB962C8B-B14F-4D97-AF65-F5344CB8AC3E}">
        <p14:creationId xmlns:p14="http://schemas.microsoft.com/office/powerpoint/2010/main" val="4134423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82963A-42A3-4AE4-BDEC-CB509051DFEC}"/>
              </a:ext>
            </a:extLst>
          </p:cNvPr>
          <p:cNvSpPr>
            <a:spLocks noGrp="1"/>
          </p:cNvSpPr>
          <p:nvPr>
            <p:ph type="title"/>
          </p:nvPr>
        </p:nvSpPr>
        <p:spPr>
          <a:xfrm>
            <a:off x="1787435" y="225788"/>
            <a:ext cx="10515600" cy="1325563"/>
          </a:xfrm>
        </p:spPr>
        <p:txBody>
          <a:bodyPr>
            <a:normAutofit/>
          </a:bodyPr>
          <a:lstStyle/>
          <a:p>
            <a:r>
              <a:rPr lang="cs-CZ" sz="3600" dirty="0">
                <a:solidFill>
                  <a:srgbClr val="171C8F"/>
                </a:solidFill>
                <a:latin typeface="Arial" panose="020B0604020202020204" pitchFamily="34" charset="0"/>
                <a:cs typeface="Arial" panose="020B0604020202020204" pitchFamily="34" charset="0"/>
              </a:rPr>
              <a:t>Proces dezinfekce – </a:t>
            </a:r>
            <a:r>
              <a:rPr lang="cs-CZ" sz="1800" dirty="0">
                <a:solidFill>
                  <a:srgbClr val="171C8F"/>
                </a:solidFill>
                <a:latin typeface="Arial" panose="020B0604020202020204" pitchFamily="34" charset="0"/>
                <a:cs typeface="Arial" panose="020B0604020202020204" pitchFamily="34" charset="0"/>
              </a:rPr>
              <a:t>otázka na svědka k ředění, k výběru, dokumentu</a:t>
            </a:r>
            <a:endParaRPr lang="de-DE" sz="1800" dirty="0">
              <a:solidFill>
                <a:srgbClr val="171C8F"/>
              </a:solidFill>
              <a:latin typeface="Arial" panose="020B0604020202020204" pitchFamily="34" charset="0"/>
              <a:cs typeface="Arial" panose="020B0604020202020204" pitchFamily="34" charset="0"/>
            </a:endParaRPr>
          </a:p>
        </p:txBody>
      </p:sp>
      <p:sp>
        <p:nvSpPr>
          <p:cNvPr id="3" name="Zástupný symbol pro obsah 2">
            <a:extLst>
              <a:ext uri="{FF2B5EF4-FFF2-40B4-BE49-F238E27FC236}">
                <a16:creationId xmlns:a16="http://schemas.microsoft.com/office/drawing/2014/main" id="{6CFD9109-7141-4AB8-AA0F-AA62440E59C6}"/>
              </a:ext>
            </a:extLst>
          </p:cNvPr>
          <p:cNvSpPr>
            <a:spLocks noGrp="1"/>
          </p:cNvSpPr>
          <p:nvPr>
            <p:ph idx="1"/>
          </p:nvPr>
        </p:nvSpPr>
        <p:spPr>
          <a:xfrm>
            <a:off x="838200" y="1690688"/>
            <a:ext cx="10515600" cy="4351338"/>
          </a:xfrm>
        </p:spPr>
        <p:txBody>
          <a:bodyPr>
            <a:normAutofit/>
          </a:bodyPr>
          <a:lstStyle/>
          <a:p>
            <a:pPr marL="0" indent="0" algn="just">
              <a:buNone/>
            </a:pPr>
            <a:r>
              <a:rPr lang="cs-CZ" sz="1800" dirty="0">
                <a:solidFill>
                  <a:srgbClr val="FF0000"/>
                </a:solidFill>
                <a:latin typeface="Arial" panose="020B0604020202020204" pitchFamily="34" charset="0"/>
                <a:ea typeface="Times New Roman" panose="02020603050405020304" pitchFamily="18" charset="0"/>
                <a:cs typeface="Arial" panose="020B0604020202020204" pitchFamily="34" charset="0"/>
              </a:rPr>
              <a:t>Dezinfekční roztok připravuje obíhající sestra. Jsou daná pravidla na to, jak se má dezinfekční roztok naředit, je to podle typu nástrojů a jsou na to tabulky dezinfekčních roztoků…Proces začíná mytím pod tekoucí vodou, pak se nástroj vloží do dezinfekce.., vlastně několikrát ????</a:t>
            </a:r>
            <a:endParaRPr lang="cs-CZ" sz="1800" dirty="0">
              <a:solidFill>
                <a:srgbClr val="FF0000"/>
              </a:solidFill>
              <a:latin typeface="Arial" panose="020B0604020202020204" pitchFamily="34" charset="0"/>
              <a:cs typeface="Arial" panose="020B0604020202020204" pitchFamily="34" charset="0"/>
            </a:endParaRPr>
          </a:p>
          <a:p>
            <a:pPr algn="just"/>
            <a:r>
              <a:rPr lang="cs-CZ" sz="1800" dirty="0">
                <a:solidFill>
                  <a:srgbClr val="171C8F"/>
                </a:solidFill>
                <a:latin typeface="Arial" panose="020B0604020202020204" pitchFamily="34" charset="0"/>
                <a:ea typeface="Times New Roman" panose="02020603050405020304" pitchFamily="18" charset="0"/>
                <a:cs typeface="Arial" panose="020B0604020202020204" pitchFamily="34" charset="0"/>
              </a:rPr>
              <a:t>Na přímý dotaz svědek nebyl schopen uvést, zda má žalovaný vypracovaný dezinfekční řád</a:t>
            </a:r>
            <a:r>
              <a:rPr lang="cs-CZ" sz="1800" dirty="0">
                <a:solidFill>
                  <a:srgbClr val="171C8F"/>
                </a:solidFill>
                <a:latin typeface="Arial" panose="020B0604020202020204" pitchFamily="34" charset="0"/>
                <a:ea typeface="Calibri" panose="020F0502020204030204" pitchFamily="34" charset="0"/>
                <a:cs typeface="Arial" panose="020B0604020202020204" pitchFamily="34" charset="0"/>
              </a:rPr>
              <a:t> </a:t>
            </a:r>
            <a:r>
              <a:rPr lang="cs-CZ" sz="1800" dirty="0">
                <a:solidFill>
                  <a:srgbClr val="171C8F"/>
                </a:solidFill>
                <a:latin typeface="Arial" panose="020B0604020202020204" pitchFamily="34" charset="0"/>
                <a:ea typeface="Times New Roman" panose="02020603050405020304" pitchFamily="18" charset="0"/>
                <a:cs typeface="Arial" panose="020B0604020202020204" pitchFamily="34" charset="0"/>
              </a:rPr>
              <a:t>, resp. nebyl schopen se vyjádřit o jaký dokument se má jednat, a jaký je jeho obsah. … Z uvedeného je zřejmé, že místo řádně vypracovaného dezinfekčního řádu, se kterým </a:t>
            </a:r>
            <a:r>
              <a:rPr lang="cs-CZ" sz="1800" b="1" dirty="0">
                <a:solidFill>
                  <a:srgbClr val="FF0000"/>
                </a:solidFill>
                <a:latin typeface="Arial" panose="020B0604020202020204" pitchFamily="34" charset="0"/>
                <a:ea typeface="Times New Roman" panose="02020603050405020304" pitchFamily="18" charset="0"/>
                <a:cs typeface="Arial" panose="020B0604020202020204" pitchFamily="34" charset="0"/>
              </a:rPr>
              <a:t>by byl</a:t>
            </a:r>
            <a:r>
              <a:rPr lang="cs-CZ" sz="1800" b="1" dirty="0">
                <a:solidFill>
                  <a:srgbClr val="171C8F"/>
                </a:solidFill>
                <a:latin typeface="Arial" panose="020B0604020202020204" pitchFamily="34" charset="0"/>
                <a:ea typeface="Times New Roman" panose="02020603050405020304" pitchFamily="18" charset="0"/>
                <a:cs typeface="Arial" panose="020B0604020202020204" pitchFamily="34" charset="0"/>
              </a:rPr>
              <a:t> </a:t>
            </a:r>
            <a:r>
              <a:rPr lang="cs-CZ" sz="1800" dirty="0">
                <a:solidFill>
                  <a:srgbClr val="171C8F"/>
                </a:solidFill>
                <a:latin typeface="Arial" panose="020B0604020202020204" pitchFamily="34" charset="0"/>
                <a:ea typeface="Times New Roman" panose="02020603050405020304" pitchFamily="18" charset="0"/>
                <a:cs typeface="Arial" panose="020B0604020202020204" pitchFamily="34" charset="0"/>
              </a:rPr>
              <a:t>seznámen všechen personál a ve kterém by byla jednoznačná transparentní pravidla pro používání dezinfekčních prostředků, jak to požaduje provozní řád, tak se ve zdravotnickém zařízení žalované  nesystematicky používají různé tabulky dezinfekčních prostředků, aniž by bylo jasně stanoveno, kdo a kdy nese za co odpovědnost.</a:t>
            </a:r>
          </a:p>
          <a:p>
            <a:pPr algn="just">
              <a:buFont typeface="Wingdings" panose="05000000000000000000" pitchFamily="2" charset="2"/>
              <a:buChar char="ü"/>
            </a:pPr>
            <a:r>
              <a:rPr lang="cs-CZ" sz="1800" dirty="0">
                <a:solidFill>
                  <a:srgbClr val="171C8F"/>
                </a:solidFill>
                <a:latin typeface="Arial" panose="020B0604020202020204" pitchFamily="34" charset="0"/>
                <a:ea typeface="Calibri" panose="020F0502020204030204" pitchFamily="34" charset="0"/>
                <a:cs typeface="Arial" panose="020B0604020202020204" pitchFamily="34" charset="0"/>
              </a:rPr>
              <a:t>Dezinfekční řád je součástí provozního řádu a bez toho by OOVZ neschválil PŘ.</a:t>
            </a:r>
          </a:p>
          <a:p>
            <a:pPr algn="just">
              <a:buFont typeface="Wingdings" panose="05000000000000000000" pitchFamily="2" charset="2"/>
              <a:buChar char="ü"/>
            </a:pPr>
            <a:r>
              <a:rPr lang="cs-CZ" sz="1800" dirty="0">
                <a:solidFill>
                  <a:srgbClr val="17238F"/>
                </a:solidFill>
                <a:latin typeface="Arial" panose="020B0604020202020204" pitchFamily="34" charset="0"/>
                <a:cs typeface="Arial" panose="020B0604020202020204" pitchFamily="34" charset="0"/>
              </a:rPr>
              <a:t>Každý výrobce dezinfekce dává garanci na účinnost roztoku, obsluhující personál musí vědět, že pokud je roztok zbarven biologickým materiálem, tak je neúčinný.  Hrubá chyba je při oplachu tekoucí vodou, protože dochází ke kontaminaci okolí, proto se vždy čistí pod hladinou vody a obrácený postup.</a:t>
            </a:r>
            <a:endParaRPr lang="de-DE" sz="1800" dirty="0">
              <a:solidFill>
                <a:srgbClr val="17238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2696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B4F8FD-E2CA-497E-BF81-02CA190A08CA}"/>
              </a:ext>
            </a:extLst>
          </p:cNvPr>
          <p:cNvSpPr>
            <a:spLocks noGrp="1"/>
          </p:cNvSpPr>
          <p:nvPr>
            <p:ph type="title"/>
          </p:nvPr>
        </p:nvSpPr>
        <p:spPr/>
        <p:txBody>
          <a:bodyPr/>
          <a:lstStyle/>
          <a:p>
            <a:r>
              <a:rPr lang="cs-CZ" sz="3600" dirty="0">
                <a:solidFill>
                  <a:srgbClr val="17238F"/>
                </a:solidFill>
                <a:latin typeface="Arial" panose="020B0604020202020204" pitchFamily="34" charset="0"/>
                <a:cs typeface="Arial" panose="020B0604020202020204" pitchFamily="34" charset="0"/>
              </a:rPr>
              <a:t>Dezinfekce a sterilizace v číslech SZD</a:t>
            </a:r>
            <a:br>
              <a:rPr lang="de-DE" dirty="0">
                <a:solidFill>
                  <a:srgbClr val="17238F"/>
                </a:solidFill>
                <a:latin typeface="Arial" panose="020B0604020202020204" pitchFamily="34" charset="0"/>
                <a:cs typeface="Arial" panose="020B0604020202020204" pitchFamily="34" charset="0"/>
              </a:rPr>
            </a:br>
            <a:endParaRPr lang="de-DE" dirty="0"/>
          </a:p>
        </p:txBody>
      </p:sp>
      <p:sp>
        <p:nvSpPr>
          <p:cNvPr id="3" name="Zástupný symbol pro obsah 2">
            <a:extLst>
              <a:ext uri="{FF2B5EF4-FFF2-40B4-BE49-F238E27FC236}">
                <a16:creationId xmlns:a16="http://schemas.microsoft.com/office/drawing/2014/main" id="{8F256273-0691-4EC1-8764-050D6CF356D6}"/>
              </a:ext>
            </a:extLst>
          </p:cNvPr>
          <p:cNvSpPr>
            <a:spLocks noGrp="1"/>
          </p:cNvSpPr>
          <p:nvPr>
            <p:ph idx="1"/>
          </p:nvPr>
        </p:nvSpPr>
        <p:spPr>
          <a:xfrm>
            <a:off x="1200150" y="1027908"/>
            <a:ext cx="10655300" cy="4618037"/>
          </a:xfrm>
        </p:spPr>
        <p:txBody>
          <a:bodyPr/>
          <a:lstStyle/>
          <a:p>
            <a:endParaRPr lang="de-DE" dirty="0"/>
          </a:p>
        </p:txBody>
      </p:sp>
      <p:graphicFrame>
        <p:nvGraphicFramePr>
          <p:cNvPr id="4" name="Objekt 3">
            <a:extLst>
              <a:ext uri="{FF2B5EF4-FFF2-40B4-BE49-F238E27FC236}">
                <a16:creationId xmlns:a16="http://schemas.microsoft.com/office/drawing/2014/main" id="{8CE8381E-22FC-4EF0-BB55-91E66802A554}"/>
              </a:ext>
            </a:extLst>
          </p:cNvPr>
          <p:cNvGraphicFramePr>
            <a:graphicFrameLocks noChangeAspect="1"/>
          </p:cNvGraphicFramePr>
          <p:nvPr>
            <p:extLst>
              <p:ext uri="{D42A27DB-BD31-4B8C-83A1-F6EECF244321}">
                <p14:modId xmlns:p14="http://schemas.microsoft.com/office/powerpoint/2010/main" val="112768228"/>
              </p:ext>
            </p:extLst>
          </p:nvPr>
        </p:nvGraphicFramePr>
        <p:xfrm>
          <a:off x="3674268" y="1074739"/>
          <a:ext cx="4843463" cy="5418137"/>
        </p:xfrm>
        <a:graphic>
          <a:graphicData uri="http://schemas.openxmlformats.org/presentationml/2006/ole">
            <mc:AlternateContent xmlns:mc="http://schemas.openxmlformats.org/markup-compatibility/2006">
              <mc:Choice xmlns:v="urn:schemas-microsoft-com:vml" Requires="v">
                <p:oleObj name="Worksheet" r:id="rId2" imgW="7315200" imgH="8182067" progId="Excel.Sheet.12">
                  <p:embed/>
                </p:oleObj>
              </mc:Choice>
              <mc:Fallback>
                <p:oleObj name="Worksheet" r:id="rId2" imgW="7315200" imgH="8182067" progId="Excel.Sheet.12">
                  <p:embed/>
                  <p:pic>
                    <p:nvPicPr>
                      <p:cNvPr id="0" name=""/>
                      <p:cNvPicPr/>
                      <p:nvPr/>
                    </p:nvPicPr>
                    <p:blipFill>
                      <a:blip r:embed="rId3"/>
                      <a:stretch>
                        <a:fillRect/>
                      </a:stretch>
                    </p:blipFill>
                    <p:spPr>
                      <a:xfrm>
                        <a:off x="3674268" y="1074739"/>
                        <a:ext cx="4843463" cy="5418137"/>
                      </a:xfrm>
                      <a:prstGeom prst="rect">
                        <a:avLst/>
                      </a:prstGeom>
                    </p:spPr>
                  </p:pic>
                </p:oleObj>
              </mc:Fallback>
            </mc:AlternateContent>
          </a:graphicData>
        </a:graphic>
      </p:graphicFrame>
    </p:spTree>
    <p:extLst>
      <p:ext uri="{BB962C8B-B14F-4D97-AF65-F5344CB8AC3E}">
        <p14:creationId xmlns:p14="http://schemas.microsoft.com/office/powerpoint/2010/main" val="1191408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58ED56-8FBC-496D-87C0-ED881256C2FF}"/>
              </a:ext>
            </a:extLst>
          </p:cNvPr>
          <p:cNvSpPr>
            <a:spLocks noGrp="1"/>
          </p:cNvSpPr>
          <p:nvPr>
            <p:ph type="title"/>
          </p:nvPr>
        </p:nvSpPr>
        <p:spPr/>
        <p:txBody>
          <a:bodyPr>
            <a:normAutofit/>
          </a:bodyPr>
          <a:lstStyle/>
          <a:p>
            <a:r>
              <a:rPr lang="cs-CZ" altLang="de-DE" dirty="0">
                <a:solidFill>
                  <a:srgbClr val="171C8F"/>
                </a:solidFill>
                <a:latin typeface="Arial" panose="020B0604020202020204" pitchFamily="34" charset="0"/>
                <a:cs typeface="Arial" panose="020B0604020202020204" pitchFamily="34" charset="0"/>
              </a:rPr>
              <a:t>   </a:t>
            </a:r>
            <a:r>
              <a:rPr lang="cs-CZ" altLang="de-DE" sz="3600" dirty="0">
                <a:solidFill>
                  <a:srgbClr val="171C8F"/>
                </a:solidFill>
                <a:latin typeface="Arial" panose="020B0604020202020204" pitchFamily="34" charset="0"/>
                <a:cs typeface="Arial" panose="020B0604020202020204" pitchFamily="34" charset="0"/>
              </a:rPr>
              <a:t>Porušení standardů v dezinfekci </a:t>
            </a:r>
            <a:br>
              <a:rPr lang="cs-CZ" altLang="de-DE" b="1" dirty="0">
                <a:solidFill>
                  <a:srgbClr val="FF0000"/>
                </a:solidFill>
                <a:cs typeface="Arial" panose="020B0604020202020204" pitchFamily="34" charset="0"/>
              </a:rPr>
            </a:br>
            <a:endParaRPr lang="de-DE" dirty="0"/>
          </a:p>
        </p:txBody>
      </p:sp>
      <p:sp>
        <p:nvSpPr>
          <p:cNvPr id="3" name="Zástupný symbol pro obsah 2">
            <a:extLst>
              <a:ext uri="{FF2B5EF4-FFF2-40B4-BE49-F238E27FC236}">
                <a16:creationId xmlns:a16="http://schemas.microsoft.com/office/drawing/2014/main" id="{59771CC7-CECD-400C-A461-0FC3D1F266F6}"/>
              </a:ext>
            </a:extLst>
          </p:cNvPr>
          <p:cNvSpPr>
            <a:spLocks noGrp="1"/>
          </p:cNvSpPr>
          <p:nvPr>
            <p:ph idx="1"/>
          </p:nvPr>
        </p:nvSpPr>
        <p:spPr>
          <a:xfrm>
            <a:off x="838200" y="1027908"/>
            <a:ext cx="10515600" cy="4351338"/>
          </a:xfrm>
        </p:spPr>
        <p:txBody>
          <a:bodyPr>
            <a:normAutofit/>
          </a:bodyPr>
          <a:lstStyle/>
          <a:p>
            <a:pPr marL="0" lvl="0" indent="0" defTabSz="914400" eaLnBrk="1" fontAlgn="auto" hangingPunct="1">
              <a:lnSpc>
                <a:spcPct val="100000"/>
              </a:lnSpc>
              <a:spcBef>
                <a:spcPts val="0"/>
              </a:spcBef>
              <a:spcAft>
                <a:spcPts val="0"/>
              </a:spcAft>
              <a:buNone/>
            </a:pPr>
            <a:r>
              <a:rPr lang="cs-CZ" sz="1800" dirty="0">
                <a:solidFill>
                  <a:srgbClr val="171C8F"/>
                </a:solidFill>
                <a:latin typeface="Arial" panose="020B0604020202020204" pitchFamily="34" charset="0"/>
                <a:cs typeface="Arial" panose="020B0604020202020204" pitchFamily="34" charset="0"/>
              </a:rPr>
              <a:t>Není dodržována frekvence úklidu, makroskopická kvalita úklidu</a:t>
            </a:r>
          </a:p>
          <a:p>
            <a:pPr marL="0" lvl="0" indent="0" defTabSz="914400" eaLnBrk="1" fontAlgn="auto" hangingPunct="1">
              <a:lnSpc>
                <a:spcPct val="100000"/>
              </a:lnSpc>
              <a:spcBef>
                <a:spcPts val="0"/>
              </a:spcBef>
              <a:spcAft>
                <a:spcPts val="0"/>
              </a:spcAft>
              <a:buNone/>
            </a:pPr>
            <a:r>
              <a:rPr lang="cs-CZ" sz="1800" dirty="0">
                <a:solidFill>
                  <a:srgbClr val="171C8F"/>
                </a:solidFill>
                <a:latin typeface="Arial" panose="020B0604020202020204" pitchFamily="34" charset="0"/>
                <a:cs typeface="Arial" panose="020B0604020202020204" pitchFamily="34" charset="0"/>
              </a:rPr>
              <a:t>Úklidová dezinfekce chybné ředění anebo bez dezinfekce</a:t>
            </a:r>
          </a:p>
          <a:p>
            <a:pPr marL="0" indent="0">
              <a:lnSpc>
                <a:spcPct val="100000"/>
              </a:lnSpc>
              <a:spcBef>
                <a:spcPts val="0"/>
              </a:spcBef>
              <a:buNone/>
            </a:pPr>
            <a:r>
              <a:rPr lang="cs-CZ" altLang="cs-CZ" sz="1800" dirty="0">
                <a:solidFill>
                  <a:srgbClr val="171C8F"/>
                </a:solidFill>
                <a:latin typeface="Arial" panose="020B0604020202020204" pitchFamily="34" charset="0"/>
                <a:cs typeface="Arial" panose="020B0604020202020204" pitchFamily="34" charset="0"/>
              </a:rPr>
              <a:t>Při úklidové dezinfekci prostor a ploch se omezuje rozsah plochy</a:t>
            </a:r>
          </a:p>
          <a:p>
            <a:pPr marL="0" lvl="0" indent="0" defTabSz="914400" eaLnBrk="1" fontAlgn="auto" hangingPunct="1">
              <a:lnSpc>
                <a:spcPct val="100000"/>
              </a:lnSpc>
              <a:spcBef>
                <a:spcPts val="0"/>
              </a:spcBef>
              <a:spcAft>
                <a:spcPts val="0"/>
              </a:spcAft>
              <a:buNone/>
            </a:pPr>
            <a:r>
              <a:rPr lang="cs-CZ" sz="1800" dirty="0">
                <a:solidFill>
                  <a:srgbClr val="171C8F"/>
                </a:solidFill>
                <a:latin typeface="Arial" panose="020B0604020202020204" pitchFamily="34" charset="0"/>
                <a:cs typeface="Arial" panose="020B0604020202020204" pitchFamily="34" charset="0"/>
              </a:rPr>
              <a:t>Dezinfekční prostředky nejsou používány dle účelu a spektra použití</a:t>
            </a:r>
          </a:p>
          <a:p>
            <a:pPr marL="0" lvl="0" indent="0" defTabSz="914400" eaLnBrk="1" fontAlgn="auto" hangingPunct="1">
              <a:lnSpc>
                <a:spcPct val="100000"/>
              </a:lnSpc>
              <a:spcBef>
                <a:spcPts val="0"/>
              </a:spcBef>
              <a:spcAft>
                <a:spcPts val="0"/>
              </a:spcAft>
              <a:buNone/>
            </a:pPr>
            <a:r>
              <a:rPr lang="cs-CZ" sz="1800" dirty="0">
                <a:solidFill>
                  <a:srgbClr val="171C8F"/>
                </a:solidFill>
                <a:latin typeface="Arial" panose="020B0604020202020204" pitchFamily="34" charset="0"/>
                <a:cs typeface="Arial" panose="020B0604020202020204" pitchFamily="34" charset="0"/>
              </a:rPr>
              <a:t>Originální dezinfekční prostředky s prošlou exspirací</a:t>
            </a:r>
          </a:p>
          <a:p>
            <a:pPr marL="0" lvl="0" indent="0" defTabSz="914400" eaLnBrk="1" fontAlgn="auto" hangingPunct="1">
              <a:lnSpc>
                <a:spcPct val="100000"/>
              </a:lnSpc>
              <a:spcBef>
                <a:spcPts val="0"/>
              </a:spcBef>
              <a:spcAft>
                <a:spcPts val="0"/>
              </a:spcAft>
              <a:buNone/>
            </a:pPr>
            <a:r>
              <a:rPr lang="cs-CZ" sz="1800" dirty="0">
                <a:solidFill>
                  <a:srgbClr val="171C8F"/>
                </a:solidFill>
                <a:latin typeface="Arial" panose="020B0604020202020204" pitchFamily="34" charset="0"/>
                <a:cs typeface="Arial" panose="020B0604020202020204" pitchFamily="34" charset="0"/>
              </a:rPr>
              <a:t>Chybné ředění při přípravě dezinfekčních roztoků</a:t>
            </a:r>
          </a:p>
          <a:p>
            <a:pPr marL="0" lvl="0" indent="0" defTabSz="914400" eaLnBrk="1" fontAlgn="auto" hangingPunct="1">
              <a:lnSpc>
                <a:spcPct val="100000"/>
              </a:lnSpc>
              <a:spcBef>
                <a:spcPts val="0"/>
              </a:spcBef>
              <a:spcAft>
                <a:spcPts val="0"/>
              </a:spcAft>
              <a:buNone/>
            </a:pPr>
            <a:r>
              <a:rPr lang="cs-CZ" sz="1800" dirty="0">
                <a:solidFill>
                  <a:srgbClr val="171C8F"/>
                </a:solidFill>
                <a:latin typeface="Arial" panose="020B0604020202020204" pitchFamily="34" charset="0"/>
                <a:cs typeface="Arial" panose="020B0604020202020204" pitchFamily="34" charset="0"/>
              </a:rPr>
              <a:t>Špatné označení nádob při doplňování dezinfekčních prostředků</a:t>
            </a:r>
          </a:p>
          <a:p>
            <a:pPr marL="0" lvl="0" indent="0" defTabSz="914400" eaLnBrk="1" fontAlgn="auto" hangingPunct="1">
              <a:lnSpc>
                <a:spcPct val="100000"/>
              </a:lnSpc>
              <a:spcBef>
                <a:spcPts val="0"/>
              </a:spcBef>
              <a:spcAft>
                <a:spcPts val="0"/>
              </a:spcAft>
              <a:buNone/>
            </a:pPr>
            <a:r>
              <a:rPr lang="cs-CZ" sz="1800" dirty="0">
                <a:solidFill>
                  <a:srgbClr val="171C8F"/>
                </a:solidFill>
                <a:latin typeface="Arial" panose="020B0604020202020204" pitchFamily="34" charset="0"/>
                <a:cs typeface="Arial" panose="020B0604020202020204" pitchFamily="34" charset="0"/>
              </a:rPr>
              <a:t>P</a:t>
            </a:r>
            <a:r>
              <a:rPr lang="de-DE" sz="1800" dirty="0" err="1">
                <a:solidFill>
                  <a:srgbClr val="171C8F"/>
                </a:solidFill>
                <a:latin typeface="Arial" panose="020B0604020202020204" pitchFamily="34" charset="0"/>
                <a:cs typeface="Arial" panose="020B0604020202020204" pitchFamily="34" charset="0"/>
              </a:rPr>
              <a:t>racovní</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ploch</a:t>
            </a:r>
            <a:r>
              <a:rPr lang="cs-CZ" sz="1800" dirty="0">
                <a:solidFill>
                  <a:srgbClr val="171C8F"/>
                </a:solidFill>
                <a:latin typeface="Arial" panose="020B0604020202020204" pitchFamily="34" charset="0"/>
                <a:cs typeface="Arial" panose="020B0604020202020204" pitchFamily="34" charset="0"/>
              </a:rPr>
              <a:t>a</a:t>
            </a:r>
            <a:r>
              <a:rPr lang="de-DE" sz="1800" dirty="0">
                <a:solidFill>
                  <a:srgbClr val="171C8F"/>
                </a:solidFill>
                <a:latin typeface="Arial" panose="020B0604020202020204" pitchFamily="34" charset="0"/>
                <a:cs typeface="Arial" panose="020B0604020202020204" pitchFamily="34" charset="0"/>
              </a:rPr>
              <a:t> na </a:t>
            </a:r>
            <a:r>
              <a:rPr lang="de-DE" sz="1800" dirty="0" err="1">
                <a:solidFill>
                  <a:srgbClr val="171C8F"/>
                </a:solidFill>
                <a:latin typeface="Arial" panose="020B0604020202020204" pitchFamily="34" charset="0"/>
                <a:cs typeface="Arial" panose="020B0604020202020204" pitchFamily="34" charset="0"/>
              </a:rPr>
              <a:t>pracovišt</a:t>
            </a:r>
            <a:r>
              <a:rPr lang="cs-CZ" sz="1800" dirty="0">
                <a:solidFill>
                  <a:srgbClr val="171C8F"/>
                </a:solidFill>
                <a:latin typeface="Arial" panose="020B0604020202020204" pitchFamily="34" charset="0"/>
                <a:cs typeface="Arial" panose="020B0604020202020204" pitchFamily="34" charset="0"/>
              </a:rPr>
              <a:t>i</a:t>
            </a:r>
            <a:r>
              <a:rPr lang="de-DE" sz="1800" dirty="0">
                <a:solidFill>
                  <a:srgbClr val="171C8F"/>
                </a:solidFill>
                <a:latin typeface="Arial" panose="020B0604020202020204" pitchFamily="34" charset="0"/>
                <a:cs typeface="Arial" panose="020B0604020202020204" pitchFamily="34" charset="0"/>
              </a:rPr>
              <a:t> </a:t>
            </a:r>
            <a:r>
              <a:rPr lang="cs-CZ" sz="1800" dirty="0">
                <a:solidFill>
                  <a:srgbClr val="171C8F"/>
                </a:solidFill>
                <a:latin typeface="Arial" panose="020B0604020202020204" pitchFamily="34" charset="0"/>
                <a:cs typeface="Arial" panose="020B0604020202020204" pitchFamily="34" charset="0"/>
              </a:rPr>
              <a:t>není</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vyčleněn</a:t>
            </a:r>
            <a:r>
              <a:rPr lang="cs-CZ" sz="1800" dirty="0">
                <a:solidFill>
                  <a:srgbClr val="171C8F"/>
                </a:solidFill>
                <a:latin typeface="Arial" panose="020B0604020202020204" pitchFamily="34" charset="0"/>
                <a:cs typeface="Arial" panose="020B0604020202020204" pitchFamily="34" charset="0"/>
              </a:rPr>
              <a:t>a</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podle</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charakteru</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vykonávané</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činnosti</a:t>
            </a:r>
            <a:r>
              <a:rPr lang="cs-CZ" sz="1800" dirty="0">
                <a:solidFill>
                  <a:srgbClr val="171C8F"/>
                </a:solidFill>
                <a:latin typeface="Arial" panose="020B0604020202020204" pitchFamily="34" charset="0"/>
                <a:cs typeface="Arial" panose="020B0604020202020204" pitchFamily="34" charset="0"/>
              </a:rPr>
              <a:t> </a:t>
            </a:r>
          </a:p>
          <a:p>
            <a:pPr marL="0" lvl="0" indent="0" defTabSz="914400" eaLnBrk="1" fontAlgn="auto" hangingPunct="1">
              <a:lnSpc>
                <a:spcPct val="100000"/>
              </a:lnSpc>
              <a:spcBef>
                <a:spcPts val="0"/>
              </a:spcBef>
              <a:spcAft>
                <a:spcPts val="0"/>
              </a:spcAft>
              <a:buNone/>
            </a:pPr>
            <a:endParaRPr lang="cs-CZ" altLang="de-DE" sz="1800" dirty="0">
              <a:solidFill>
                <a:srgbClr val="171C8F"/>
              </a:solidFill>
              <a:latin typeface="Arial" panose="020B0604020202020204" pitchFamily="34" charset="0"/>
              <a:cs typeface="Arial" panose="020B0604020202020204" pitchFamily="34" charset="0"/>
            </a:endParaRPr>
          </a:p>
          <a:p>
            <a:pPr marL="0" lvl="0" indent="0">
              <a:lnSpc>
                <a:spcPct val="100000"/>
              </a:lnSpc>
              <a:spcBef>
                <a:spcPts val="0"/>
              </a:spcBef>
              <a:buNone/>
            </a:pPr>
            <a:r>
              <a:rPr lang="cs-CZ" altLang="de-DE" sz="1800" dirty="0">
                <a:solidFill>
                  <a:srgbClr val="171C8F"/>
                </a:solidFill>
                <a:latin typeface="Arial" panose="020B0604020202020204" pitchFamily="34" charset="0"/>
                <a:cs typeface="Arial" panose="020B0604020202020204" pitchFamily="34" charset="0"/>
              </a:rPr>
              <a:t>HDR se šperky, lakovanými nehty</a:t>
            </a:r>
          </a:p>
          <a:p>
            <a:pPr marL="0" indent="0">
              <a:lnSpc>
                <a:spcPct val="100000"/>
              </a:lnSpc>
              <a:spcBef>
                <a:spcPts val="0"/>
              </a:spcBef>
              <a:buNone/>
            </a:pPr>
            <a:r>
              <a:rPr lang="cs-CZ" sz="1800" dirty="0">
                <a:solidFill>
                  <a:srgbClr val="171C8F"/>
                </a:solidFill>
                <a:latin typeface="Arial" panose="020B0604020202020204" pitchFamily="34" charset="0"/>
                <a:cs typeface="Arial" panose="020B0604020202020204" pitchFamily="34" charset="0"/>
              </a:rPr>
              <a:t>Použití dezinfekčního mýdla pro </a:t>
            </a:r>
            <a:r>
              <a:rPr lang="en-GB" altLang="de-DE" sz="1800" dirty="0">
                <a:solidFill>
                  <a:srgbClr val="171C8F"/>
                </a:solidFill>
                <a:latin typeface="Arial" panose="020B0604020202020204" pitchFamily="34" charset="0"/>
                <a:cs typeface="Arial" panose="020B0604020202020204" pitchFamily="34" charset="0"/>
              </a:rPr>
              <a:t>HDR</a:t>
            </a:r>
            <a:endParaRPr lang="cs-CZ" altLang="de-DE" sz="1800" dirty="0">
              <a:solidFill>
                <a:srgbClr val="171C8F"/>
              </a:solidFill>
              <a:latin typeface="Arial" panose="020B0604020202020204" pitchFamily="34" charset="0"/>
              <a:cs typeface="Arial" panose="020B0604020202020204" pitchFamily="34" charset="0"/>
            </a:endParaRPr>
          </a:p>
          <a:p>
            <a:pPr marL="0" lvl="0" indent="0" defTabSz="914400" eaLnBrk="1" fontAlgn="auto" hangingPunct="1">
              <a:lnSpc>
                <a:spcPct val="100000"/>
              </a:lnSpc>
              <a:spcBef>
                <a:spcPts val="0"/>
              </a:spcBef>
              <a:spcAft>
                <a:spcPts val="0"/>
              </a:spcAft>
              <a:buNone/>
            </a:pPr>
            <a:endParaRPr lang="cs-CZ" altLang="de-DE" sz="1800" dirty="0">
              <a:solidFill>
                <a:srgbClr val="171C8F"/>
              </a:solidFill>
              <a:latin typeface="Arial" panose="020B0604020202020204" pitchFamily="34" charset="0"/>
              <a:cs typeface="Arial" panose="020B0604020202020204" pitchFamily="34" charset="0"/>
            </a:endParaRPr>
          </a:p>
          <a:p>
            <a:pPr marL="0" indent="0">
              <a:lnSpc>
                <a:spcPct val="100000"/>
              </a:lnSpc>
              <a:spcBef>
                <a:spcPts val="0"/>
              </a:spcBef>
              <a:buNone/>
            </a:pPr>
            <a:r>
              <a:rPr lang="cs-CZ" altLang="de-DE" sz="1800" dirty="0">
                <a:solidFill>
                  <a:srgbClr val="171C8F"/>
                </a:solidFill>
                <a:latin typeface="Arial" panose="020B0604020202020204" pitchFamily="34" charset="0"/>
                <a:cs typeface="Arial" panose="020B0604020202020204" pitchFamily="34" charset="0"/>
              </a:rPr>
              <a:t>Podávky na sucho celou pracovní směnu, v konzervačním/dezinfekčním roztoku dny</a:t>
            </a:r>
            <a:endParaRPr lang="de-DE" altLang="de-DE" sz="1800" dirty="0">
              <a:solidFill>
                <a:srgbClr val="171C8F"/>
              </a:solidFill>
              <a:latin typeface="Arial" panose="020B0604020202020204" pitchFamily="34" charset="0"/>
              <a:cs typeface="Arial" panose="020B0604020202020204" pitchFamily="34" charset="0"/>
            </a:endParaRPr>
          </a:p>
          <a:p>
            <a:pPr marL="0" lvl="0" indent="0" defTabSz="914400" eaLnBrk="1" fontAlgn="auto" hangingPunct="1">
              <a:lnSpc>
                <a:spcPct val="100000"/>
              </a:lnSpc>
              <a:spcBef>
                <a:spcPts val="0"/>
              </a:spcBef>
              <a:spcAft>
                <a:spcPts val="0"/>
              </a:spcAft>
              <a:buNone/>
            </a:pPr>
            <a:endParaRPr lang="en-GB" altLang="de-DE" sz="1600" dirty="0">
              <a:solidFill>
                <a:srgbClr val="171C8F"/>
              </a:solidFill>
              <a:latin typeface="Arial" panose="020B0604020202020204" pitchFamily="34" charset="0"/>
              <a:cs typeface="Arial" panose="020B0604020202020204" pitchFamily="34" charset="0"/>
            </a:endParaRPr>
          </a:p>
          <a:p>
            <a:pPr marL="0" lvl="0" indent="0">
              <a:lnSpc>
                <a:spcPct val="100000"/>
              </a:lnSpc>
              <a:spcBef>
                <a:spcPts val="0"/>
              </a:spcBef>
              <a:buNone/>
            </a:pPr>
            <a:endParaRPr lang="cs-CZ" sz="1600" dirty="0">
              <a:solidFill>
                <a:srgbClr val="171C8F"/>
              </a:solidFill>
              <a:latin typeface="Arial" panose="020B0604020202020204" pitchFamily="34" charset="0"/>
              <a:cs typeface="Arial" panose="020B0604020202020204" pitchFamily="34" charset="0"/>
            </a:endParaRPr>
          </a:p>
          <a:p>
            <a:pPr marL="0" lvl="0" indent="0" defTabSz="914400" eaLnBrk="1" fontAlgn="auto" hangingPunct="1">
              <a:lnSpc>
                <a:spcPct val="100000"/>
              </a:lnSpc>
              <a:spcBef>
                <a:spcPts val="0"/>
              </a:spcBef>
              <a:spcAft>
                <a:spcPts val="0"/>
              </a:spcAft>
              <a:buNone/>
            </a:pPr>
            <a:endParaRPr lang="cs-CZ" sz="1600" dirty="0">
              <a:solidFill>
                <a:srgbClr val="171C8F"/>
              </a:solidFill>
              <a:latin typeface="Arial" panose="020B0604020202020204" pitchFamily="34" charset="0"/>
              <a:cs typeface="Arial" panose="020B0604020202020204" pitchFamily="34" charset="0"/>
            </a:endParaRPr>
          </a:p>
          <a:p>
            <a:pPr marL="0" indent="0">
              <a:buNone/>
            </a:pPr>
            <a:endParaRPr lang="de-DE" dirty="0"/>
          </a:p>
        </p:txBody>
      </p:sp>
    </p:spTree>
    <p:extLst>
      <p:ext uri="{BB962C8B-B14F-4D97-AF65-F5344CB8AC3E}">
        <p14:creationId xmlns:p14="http://schemas.microsoft.com/office/powerpoint/2010/main" val="3388351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C11830-83E6-4425-853E-D3580DE19FB5}"/>
              </a:ext>
            </a:extLst>
          </p:cNvPr>
          <p:cNvSpPr>
            <a:spLocks noGrp="1"/>
          </p:cNvSpPr>
          <p:nvPr>
            <p:ph type="title"/>
          </p:nvPr>
        </p:nvSpPr>
        <p:spPr>
          <a:xfrm>
            <a:off x="905608" y="342900"/>
            <a:ext cx="10448192" cy="1374167"/>
          </a:xfrm>
        </p:spPr>
        <p:txBody>
          <a:bodyPr>
            <a:normAutofit fontScale="90000"/>
          </a:bodyPr>
          <a:lstStyle/>
          <a:p>
            <a:br>
              <a:rPr lang="cs-CZ" altLang="de-DE" dirty="0">
                <a:solidFill>
                  <a:srgbClr val="171C8F"/>
                </a:solidFill>
              </a:rPr>
            </a:br>
            <a:r>
              <a:rPr lang="cs-CZ" altLang="de-DE" dirty="0">
                <a:solidFill>
                  <a:srgbClr val="171C8F"/>
                </a:solidFill>
              </a:rPr>
              <a:t>     </a:t>
            </a:r>
            <a:r>
              <a:rPr lang="cs-CZ" altLang="de-DE" sz="4000" dirty="0">
                <a:solidFill>
                  <a:srgbClr val="171C8F"/>
                </a:solidFill>
                <a:latin typeface="Arial" panose="020B0604020202020204" pitchFamily="34" charset="0"/>
                <a:cs typeface="Arial" panose="020B0604020202020204" pitchFamily="34" charset="0"/>
              </a:rPr>
              <a:t>Porušení standardů ve   sterilizaci </a:t>
            </a:r>
            <a:br>
              <a:rPr lang="de-DE" altLang="de-DE" dirty="0">
                <a:solidFill>
                  <a:srgbClr val="171C8F"/>
                </a:solidFill>
              </a:rPr>
            </a:br>
            <a:r>
              <a:rPr lang="de-DE" altLang="de-DE" b="1" dirty="0">
                <a:solidFill>
                  <a:srgbClr val="171C8F"/>
                </a:solidFill>
              </a:rPr>
              <a:t> </a:t>
            </a:r>
            <a:r>
              <a:rPr lang="cs-CZ" altLang="de-DE" b="1" dirty="0">
                <a:solidFill>
                  <a:srgbClr val="171C8F"/>
                </a:solidFill>
              </a:rPr>
              <a:t>              </a:t>
            </a:r>
            <a:r>
              <a:rPr lang="cs-CZ" altLang="de-DE" sz="2000" dirty="0">
                <a:solidFill>
                  <a:srgbClr val="171C8F"/>
                </a:solidFill>
              </a:rPr>
              <a:t>§17 odst. 1 zákona a  vyhlášky č. 306/2012 Sb., příloha č.4</a:t>
            </a:r>
            <a:br>
              <a:rPr lang="de-DE" altLang="de-DE" sz="2000" dirty="0">
                <a:solidFill>
                  <a:srgbClr val="171C8F"/>
                </a:solidFill>
              </a:rPr>
            </a:br>
            <a:endParaRPr lang="de-DE" dirty="0">
              <a:solidFill>
                <a:srgbClr val="171C8F"/>
              </a:solidFill>
            </a:endParaRPr>
          </a:p>
        </p:txBody>
      </p:sp>
      <p:sp>
        <p:nvSpPr>
          <p:cNvPr id="3" name="Zástupný symbol pro obsah 2">
            <a:extLst>
              <a:ext uri="{FF2B5EF4-FFF2-40B4-BE49-F238E27FC236}">
                <a16:creationId xmlns:a16="http://schemas.microsoft.com/office/drawing/2014/main" id="{EC6D629C-CE04-44EA-B10C-CE44AF81BEE7}"/>
              </a:ext>
            </a:extLst>
          </p:cNvPr>
          <p:cNvSpPr>
            <a:spLocks noGrp="1"/>
          </p:cNvSpPr>
          <p:nvPr>
            <p:ph idx="1"/>
          </p:nvPr>
        </p:nvSpPr>
        <p:spPr>
          <a:xfrm>
            <a:off x="905608" y="1477283"/>
            <a:ext cx="10515600" cy="4351338"/>
          </a:xfrm>
        </p:spPr>
        <p:txBody>
          <a:bodyPr>
            <a:normAutofit/>
          </a:bodyPr>
          <a:lstStyle/>
          <a:p>
            <a:pPr marL="0" indent="0">
              <a:buNone/>
            </a:pPr>
            <a:r>
              <a:rPr lang="cs-CZ" altLang="de-DE" sz="1600" dirty="0">
                <a:solidFill>
                  <a:srgbClr val="171C8F"/>
                </a:solidFill>
                <a:latin typeface="Arial" panose="020B0604020202020204" pitchFamily="34" charset="0"/>
                <a:cs typeface="Arial" panose="020B0604020202020204" pitchFamily="34" charset="0"/>
              </a:rPr>
              <a:t>Nedostatečně vedená písemná dokumentace sterilizace, bez zápisu </a:t>
            </a:r>
            <a:r>
              <a:rPr lang="en-GB" altLang="de-DE" sz="1600" dirty="0">
                <a:solidFill>
                  <a:srgbClr val="171C8F"/>
                </a:solidFill>
                <a:latin typeface="Arial" panose="020B0604020202020204" pitchFamily="34" charset="0"/>
                <a:cs typeface="Arial" panose="020B0604020202020204" pitchFamily="34" charset="0"/>
              </a:rPr>
              <a:t> </a:t>
            </a:r>
            <a:r>
              <a:rPr lang="cs-CZ" altLang="de-DE" sz="1600" dirty="0">
                <a:solidFill>
                  <a:srgbClr val="171C8F"/>
                </a:solidFill>
                <a:latin typeface="Arial" panose="020B0604020202020204" pitchFamily="34" charset="0"/>
                <a:cs typeface="Arial" panose="020B0604020202020204" pitchFamily="34" charset="0"/>
              </a:rPr>
              <a:t>základních údajů</a:t>
            </a:r>
            <a:r>
              <a:rPr lang="en-GB" altLang="de-DE" sz="1600" dirty="0">
                <a:solidFill>
                  <a:srgbClr val="171C8F"/>
                </a:solidFill>
                <a:latin typeface="Arial" panose="020B0604020202020204" pitchFamily="34" charset="0"/>
                <a:cs typeface="Arial" panose="020B0604020202020204" pitchFamily="34" charset="0"/>
              </a:rPr>
              <a:t>, </a:t>
            </a:r>
            <a:r>
              <a:rPr lang="cs-CZ" altLang="de-DE" sz="1600" dirty="0">
                <a:solidFill>
                  <a:srgbClr val="171C8F"/>
                </a:solidFill>
                <a:latin typeface="Arial" panose="020B0604020202020204" pitchFamily="34" charset="0"/>
                <a:cs typeface="Arial" panose="020B0604020202020204" pitchFamily="34" charset="0"/>
              </a:rPr>
              <a:t>bez písemného hodnocení u </a:t>
            </a:r>
            <a:r>
              <a:rPr lang="en-GB" altLang="de-DE" sz="1600" dirty="0" err="1">
                <a:solidFill>
                  <a:srgbClr val="171C8F"/>
                </a:solidFill>
                <a:latin typeface="Arial" panose="020B0604020202020204" pitchFamily="34" charset="0"/>
                <a:cs typeface="Arial" panose="020B0604020202020204" pitchFamily="34" charset="0"/>
              </a:rPr>
              <a:t>nebiologických</a:t>
            </a:r>
            <a:r>
              <a:rPr lang="en-GB" altLang="de-DE" sz="1600" dirty="0">
                <a:solidFill>
                  <a:srgbClr val="171C8F"/>
                </a:solidFill>
                <a:latin typeface="Arial" panose="020B0604020202020204" pitchFamily="34" charset="0"/>
                <a:cs typeface="Arial" panose="020B0604020202020204" pitchFamily="34" charset="0"/>
              </a:rPr>
              <a:t> </a:t>
            </a:r>
            <a:r>
              <a:rPr lang="en-GB" altLang="de-DE" sz="1600" dirty="0" err="1">
                <a:solidFill>
                  <a:srgbClr val="171C8F"/>
                </a:solidFill>
                <a:latin typeface="Arial" panose="020B0604020202020204" pitchFamily="34" charset="0"/>
                <a:cs typeface="Arial" panose="020B0604020202020204" pitchFamily="34" charset="0"/>
              </a:rPr>
              <a:t>systémů</a:t>
            </a:r>
            <a:endParaRPr lang="cs-CZ" altLang="de-DE" sz="1600" dirty="0">
              <a:solidFill>
                <a:srgbClr val="171C8F"/>
              </a:solidFill>
              <a:latin typeface="Arial" panose="020B0604020202020204" pitchFamily="34" charset="0"/>
              <a:cs typeface="Arial" panose="020B0604020202020204" pitchFamily="34" charset="0"/>
            </a:endParaRPr>
          </a:p>
          <a:p>
            <a:pPr marL="0" indent="0">
              <a:buNone/>
            </a:pPr>
            <a:r>
              <a:rPr lang="cs-CZ" altLang="de-DE" sz="1600" dirty="0">
                <a:solidFill>
                  <a:srgbClr val="171C8F"/>
                </a:solidFill>
                <a:latin typeface="Arial" panose="020B0604020202020204" pitchFamily="34" charset="0"/>
                <a:cs typeface="Arial" panose="020B0604020202020204" pitchFamily="34" charset="0"/>
              </a:rPr>
              <a:t>Chybný postup provádění VSD, </a:t>
            </a:r>
            <a:r>
              <a:rPr lang="cs-CZ" altLang="de-DE" sz="1600" b="1" dirty="0">
                <a:solidFill>
                  <a:srgbClr val="171C8F"/>
                </a:solidFill>
                <a:latin typeface="Arial" panose="020B0604020202020204" pitchFamily="34" charset="0"/>
                <a:cs typeface="Arial" panose="020B0604020202020204" pitchFamily="34" charset="0"/>
              </a:rPr>
              <a:t>DD</a:t>
            </a:r>
            <a:r>
              <a:rPr lang="en-GB" altLang="de-DE" sz="1600" dirty="0">
                <a:solidFill>
                  <a:srgbClr val="171C8F"/>
                </a:solidFill>
                <a:latin typeface="Arial" panose="020B0604020202020204" pitchFamily="34" charset="0"/>
                <a:cs typeface="Arial" panose="020B0604020202020204" pitchFamily="34" charset="0"/>
              </a:rPr>
              <a:t> </a:t>
            </a:r>
            <a:endParaRPr lang="cs-CZ" altLang="de-DE" sz="1600" dirty="0">
              <a:solidFill>
                <a:srgbClr val="171C8F"/>
              </a:solidFill>
              <a:latin typeface="Arial" panose="020B0604020202020204" pitchFamily="34" charset="0"/>
              <a:cs typeface="Arial" panose="020B0604020202020204" pitchFamily="34" charset="0"/>
            </a:endParaRPr>
          </a:p>
          <a:p>
            <a:pPr marL="0" indent="0">
              <a:buNone/>
            </a:pPr>
            <a:r>
              <a:rPr lang="cs-CZ" altLang="de-DE" sz="1600" dirty="0">
                <a:solidFill>
                  <a:srgbClr val="171C8F"/>
                </a:solidFill>
                <a:latin typeface="Arial" panose="020B0604020202020204" pitchFamily="34" charset="0"/>
                <a:cs typeface="Arial" panose="020B0604020202020204" pitchFamily="34" charset="0"/>
              </a:rPr>
              <a:t>Povinná kontrola účinnosti biologickými indikátory /B.I./ nebyla doložena nebo nesplněna frekvence kontroly B.I. pro operační sál</a:t>
            </a:r>
          </a:p>
          <a:p>
            <a:pPr marL="0" lvl="0" indent="0">
              <a:buNone/>
            </a:pPr>
            <a:r>
              <a:rPr lang="cs-CZ" altLang="de-DE" sz="1600" dirty="0">
                <a:solidFill>
                  <a:srgbClr val="171C8F"/>
                </a:solidFill>
                <a:latin typeface="Arial" panose="020B0604020202020204" pitchFamily="34" charset="0"/>
                <a:cs typeface="Arial" panose="020B0604020202020204" pitchFamily="34" charset="0"/>
              </a:rPr>
              <a:t>Pevné obaly neoznačeny procesovým testem</a:t>
            </a:r>
          </a:p>
          <a:p>
            <a:pPr marL="0" lvl="0" indent="0">
              <a:buNone/>
            </a:pPr>
            <a:r>
              <a:rPr lang="cs-CZ" altLang="de-DE" sz="1600" dirty="0">
                <a:solidFill>
                  <a:srgbClr val="171C8F"/>
                </a:solidFill>
                <a:latin typeface="Arial" panose="020B0604020202020204" pitchFamily="34" charset="0"/>
                <a:cs typeface="Arial" panose="020B0604020202020204" pitchFamily="34" charset="0"/>
              </a:rPr>
              <a:t>Neoznačování sterilizačních obalů datem sterilizace a datem exspirace</a:t>
            </a:r>
          </a:p>
          <a:p>
            <a:pPr marL="0" indent="0">
              <a:buNone/>
            </a:pPr>
            <a:r>
              <a:rPr lang="cs-CZ" altLang="de-DE" sz="1600" dirty="0" err="1">
                <a:solidFill>
                  <a:srgbClr val="171C8F"/>
                </a:solidFill>
                <a:latin typeface="Arial" panose="020B0604020202020204" pitchFamily="34" charset="0"/>
                <a:cs typeface="Arial" panose="020B0604020202020204" pitchFamily="34" charset="0"/>
              </a:rPr>
              <a:t>Proexspirovaný</a:t>
            </a:r>
            <a:r>
              <a:rPr lang="cs-CZ" altLang="de-DE" sz="1600" dirty="0">
                <a:solidFill>
                  <a:srgbClr val="171C8F"/>
                </a:solidFill>
                <a:latin typeface="Arial" panose="020B0604020202020204" pitchFamily="34" charset="0"/>
                <a:cs typeface="Arial" panose="020B0604020202020204" pitchFamily="34" charset="0"/>
              </a:rPr>
              <a:t> nový zdravotnický prostředek - </a:t>
            </a:r>
            <a:r>
              <a:rPr lang="cs-CZ" altLang="de-DE" sz="1600" dirty="0" err="1">
                <a:solidFill>
                  <a:srgbClr val="171C8F"/>
                </a:solidFill>
                <a:latin typeface="Arial" panose="020B0604020202020204" pitchFamily="34" charset="0"/>
                <a:cs typeface="Arial" panose="020B0604020202020204" pitchFamily="34" charset="0"/>
              </a:rPr>
              <a:t>resterilizace</a:t>
            </a:r>
            <a:r>
              <a:rPr lang="cs-CZ" altLang="de-DE" sz="1600" dirty="0">
                <a:solidFill>
                  <a:srgbClr val="171C8F"/>
                </a:solidFill>
                <a:latin typeface="Arial" panose="020B0604020202020204" pitchFamily="34" charset="0"/>
                <a:cs typeface="Arial" panose="020B0604020202020204" pitchFamily="34" charset="0"/>
              </a:rPr>
              <a:t> v původním  jednorázovém obalu</a:t>
            </a:r>
          </a:p>
          <a:p>
            <a:pPr marL="0" indent="0">
              <a:buNone/>
            </a:pPr>
            <a:r>
              <a:rPr lang="cs-CZ" altLang="de-DE" sz="1600" dirty="0" err="1">
                <a:solidFill>
                  <a:srgbClr val="171C8F"/>
                </a:solidFill>
                <a:latin typeface="Arial" panose="020B0604020202020204" pitchFamily="34" charset="0"/>
                <a:cs typeface="Arial" panose="020B0604020202020204" pitchFamily="34" charset="0"/>
              </a:rPr>
              <a:t>Resterilizace</a:t>
            </a:r>
            <a:r>
              <a:rPr lang="cs-CZ" altLang="de-DE" sz="1600" dirty="0">
                <a:solidFill>
                  <a:srgbClr val="171C8F"/>
                </a:solidFill>
                <a:latin typeface="Arial" panose="020B0604020202020204" pitchFamily="34" charset="0"/>
                <a:cs typeface="Arial" panose="020B0604020202020204" pitchFamily="34" charset="0"/>
              </a:rPr>
              <a:t> původních  </a:t>
            </a:r>
            <a:r>
              <a:rPr lang="cs-CZ" altLang="de-DE" sz="1600" dirty="0" err="1">
                <a:solidFill>
                  <a:srgbClr val="171C8F"/>
                </a:solidFill>
                <a:latin typeface="Arial" panose="020B0604020202020204" pitchFamily="34" charset="0"/>
                <a:cs typeface="Arial" panose="020B0604020202020204" pitchFamily="34" charset="0"/>
              </a:rPr>
              <a:t>proexspirovaných</a:t>
            </a:r>
            <a:r>
              <a:rPr lang="cs-CZ" altLang="de-DE" sz="1600" dirty="0">
                <a:solidFill>
                  <a:srgbClr val="171C8F"/>
                </a:solidFill>
                <a:latin typeface="Arial" panose="020B0604020202020204" pitchFamily="34" charset="0"/>
                <a:cs typeface="Arial" panose="020B0604020202020204" pitchFamily="34" charset="0"/>
              </a:rPr>
              <a:t>  ZP, které nebyly označeny datem sterilizace</a:t>
            </a:r>
            <a:endParaRPr lang="de-DE" altLang="de-DE" sz="1600" dirty="0">
              <a:solidFill>
                <a:srgbClr val="171C8F"/>
              </a:solidFill>
              <a:latin typeface="Arial" panose="020B0604020202020204" pitchFamily="34" charset="0"/>
              <a:cs typeface="Arial" panose="020B0604020202020204" pitchFamily="34" charset="0"/>
            </a:endParaRPr>
          </a:p>
          <a:p>
            <a:pPr marL="0" indent="0">
              <a:buNone/>
            </a:pPr>
            <a:r>
              <a:rPr lang="cs-CZ" altLang="de-DE" sz="1600" dirty="0">
                <a:solidFill>
                  <a:srgbClr val="171C8F"/>
                </a:solidFill>
                <a:latin typeface="Arial" panose="020B0604020202020204" pitchFamily="34" charset="0"/>
                <a:cs typeface="Arial" panose="020B0604020202020204" pitchFamily="34" charset="0"/>
              </a:rPr>
              <a:t>Nevhodná volba sterilizace vůči sterilizovanému materiálu</a:t>
            </a:r>
          </a:p>
          <a:p>
            <a:pPr marL="0" indent="0">
              <a:buNone/>
            </a:pPr>
            <a:r>
              <a:rPr lang="cs-CZ" altLang="de-DE" sz="1600" dirty="0">
                <a:solidFill>
                  <a:srgbClr val="171C8F"/>
                </a:solidFill>
                <a:latin typeface="Arial" panose="020B0604020202020204" pitchFamily="34" charset="0"/>
                <a:cs typeface="Arial" panose="020B0604020202020204" pitchFamily="34" charset="0"/>
              </a:rPr>
              <a:t>Nepoužívání chemických testů sterilizace /CHTS/,  nedostatečný počet testů CHTS</a:t>
            </a:r>
            <a:endParaRPr lang="de-DE" altLang="de-DE" sz="1600" dirty="0">
              <a:solidFill>
                <a:srgbClr val="171C8F"/>
              </a:solidFill>
              <a:latin typeface="Arial" panose="020B0604020202020204" pitchFamily="34" charset="0"/>
              <a:cs typeface="Arial" panose="020B0604020202020204" pitchFamily="34" charset="0"/>
            </a:endParaRPr>
          </a:p>
          <a:p>
            <a:pPr marL="0" indent="0">
              <a:buNone/>
            </a:pPr>
            <a:r>
              <a:rPr lang="cs-CZ" altLang="de-DE" sz="1600" dirty="0">
                <a:solidFill>
                  <a:srgbClr val="171C8F"/>
                </a:solidFill>
                <a:latin typeface="Arial" panose="020B0604020202020204" pitchFamily="34" charset="0"/>
                <a:cs typeface="Arial" panose="020B0604020202020204" pitchFamily="34" charset="0"/>
              </a:rPr>
              <a:t>Používání denního CHTS v jiné frekvenci</a:t>
            </a:r>
            <a:endParaRPr lang="de-DE" altLang="de-DE" sz="1600" dirty="0">
              <a:solidFill>
                <a:srgbClr val="171C8F"/>
              </a:solidFill>
              <a:latin typeface="Arial" panose="020B0604020202020204" pitchFamily="34" charset="0"/>
              <a:cs typeface="Arial" panose="020B0604020202020204" pitchFamily="34" charset="0"/>
            </a:endParaRPr>
          </a:p>
          <a:p>
            <a:pPr marL="0" indent="0">
              <a:buNone/>
            </a:pPr>
            <a:r>
              <a:rPr lang="cs-CZ" altLang="de-DE" sz="1600" dirty="0">
                <a:solidFill>
                  <a:srgbClr val="171C8F"/>
                </a:solidFill>
                <a:latin typeface="Arial" panose="020B0604020202020204" pitchFamily="34" charset="0"/>
                <a:cs typeface="Arial" panose="020B0604020202020204" pitchFamily="34" charset="0"/>
              </a:rPr>
              <a:t>Chybná frekvence B.D. testu, přesto, že v ambulantní složce je výjimka na 7 dní-mimo </a:t>
            </a:r>
            <a:r>
              <a:rPr lang="cs-CZ" altLang="de-DE" sz="1600" dirty="0" err="1">
                <a:solidFill>
                  <a:srgbClr val="171C8F"/>
                </a:solidFill>
                <a:latin typeface="Arial" panose="020B0604020202020204" pitchFamily="34" charset="0"/>
                <a:cs typeface="Arial" panose="020B0604020202020204" pitchFamily="34" charset="0"/>
              </a:rPr>
              <a:t>chir</a:t>
            </a:r>
            <a:r>
              <a:rPr lang="cs-CZ" altLang="de-DE" sz="1600" dirty="0">
                <a:solidFill>
                  <a:srgbClr val="171C8F"/>
                </a:solidFill>
                <a:latin typeface="Arial" panose="020B0604020202020204" pitchFamily="34" charset="0"/>
                <a:cs typeface="Arial" panose="020B0604020202020204" pitchFamily="34" charset="0"/>
              </a:rPr>
              <a:t>. obory</a:t>
            </a:r>
            <a:endParaRPr lang="de-DE" altLang="de-DE" sz="1600" dirty="0">
              <a:solidFill>
                <a:srgbClr val="171C8F"/>
              </a:solidFill>
              <a:latin typeface="Arial" panose="020B0604020202020204" pitchFamily="34" charset="0"/>
              <a:cs typeface="Arial" panose="020B0604020202020204" pitchFamily="34" charset="0"/>
            </a:endParaRPr>
          </a:p>
          <a:p>
            <a:pPr marL="0" indent="0" algn="just">
              <a:buNone/>
              <a:tabLst>
                <a:tab pos="311079"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endParaRPr lang="cs-CZ" altLang="de-DE" sz="2900" dirty="0">
              <a:solidFill>
                <a:srgbClr val="171C8F"/>
              </a:solidFill>
              <a:latin typeface="Arial" panose="020B060402020202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3707558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1730B872-8A85-4AE4-A3EA-D7009173D159}"/>
              </a:ext>
            </a:extLst>
          </p:cNvPr>
          <p:cNvSpPr>
            <a:spLocks noGrp="1" noChangeArrowheads="1"/>
          </p:cNvSpPr>
          <p:nvPr>
            <p:ph type="title"/>
          </p:nvPr>
        </p:nvSpPr>
        <p:spPr>
          <a:xfrm>
            <a:off x="1847850" y="355600"/>
            <a:ext cx="7994650" cy="393700"/>
          </a:xfrm>
        </p:spPr>
        <p:txBody>
          <a:bodyPr>
            <a:noAutofit/>
          </a:bodyPr>
          <a:lstStyle/>
          <a:p>
            <a:r>
              <a:rPr lang="cs-CZ" sz="2800" dirty="0">
                <a:solidFill>
                  <a:srgbClr val="171C8F"/>
                </a:solidFill>
                <a:latin typeface="Arial" panose="020B0604020202020204" pitchFamily="34" charset="0"/>
                <a:cs typeface="Arial" panose="020B0604020202020204" pitchFamily="34" charset="0"/>
              </a:rPr>
              <a:t>Hodnota (</a:t>
            </a:r>
            <a:r>
              <a:rPr lang="de-DE" sz="2800" dirty="0">
                <a:solidFill>
                  <a:srgbClr val="171C8F"/>
                </a:solidFill>
                <a:latin typeface="Arial" panose="020B0604020202020204" pitchFamily="34" charset="0"/>
                <a:cs typeface="Arial" panose="020B0604020202020204" pitchFamily="34" charset="0"/>
              </a:rPr>
              <a:t>SAL) 10</a:t>
            </a:r>
            <a:r>
              <a:rPr lang="de-DE" sz="2800" baseline="30000" dirty="0">
                <a:solidFill>
                  <a:srgbClr val="171C8F"/>
                </a:solidFill>
                <a:latin typeface="Arial" panose="020B0604020202020204" pitchFamily="34" charset="0"/>
                <a:cs typeface="Arial" panose="020B0604020202020204" pitchFamily="34" charset="0"/>
              </a:rPr>
              <a:t>–6</a:t>
            </a:r>
            <a:r>
              <a:rPr lang="cs-CZ" sz="2800" baseline="30000" dirty="0">
                <a:solidFill>
                  <a:srgbClr val="171C8F"/>
                </a:solidFill>
                <a:latin typeface="Arial" panose="020B0604020202020204" pitchFamily="34" charset="0"/>
                <a:cs typeface="Arial" panose="020B0604020202020204" pitchFamily="34" charset="0"/>
              </a:rPr>
              <a:t>      </a:t>
            </a:r>
            <a:endParaRPr lang="cs-CZ" altLang="cs-CZ" sz="2800" dirty="0">
              <a:solidFill>
                <a:srgbClr val="FF0000"/>
              </a:solidFill>
            </a:endParaRPr>
          </a:p>
        </p:txBody>
      </p:sp>
      <p:sp>
        <p:nvSpPr>
          <p:cNvPr id="11267" name="Rectangle 3">
            <a:extLst>
              <a:ext uri="{FF2B5EF4-FFF2-40B4-BE49-F238E27FC236}">
                <a16:creationId xmlns:a16="http://schemas.microsoft.com/office/drawing/2014/main" id="{D2E249C3-B6EA-4EED-A791-E85999459D35}"/>
              </a:ext>
            </a:extLst>
          </p:cNvPr>
          <p:cNvSpPr>
            <a:spLocks noGrp="1" noChangeArrowheads="1"/>
          </p:cNvSpPr>
          <p:nvPr>
            <p:ph type="body" idx="1"/>
          </p:nvPr>
        </p:nvSpPr>
        <p:spPr>
          <a:xfrm>
            <a:off x="1774825" y="1341438"/>
            <a:ext cx="8610600" cy="3810000"/>
          </a:xfrm>
          <a:ln/>
        </p:spPr>
        <p:txBody>
          <a:bodyPr>
            <a:normAutofit/>
          </a:bodyPr>
          <a:lstStyle/>
          <a:p>
            <a:pPr marL="0" indent="0" eaLnBrk="1" hangingPunct="1">
              <a:lnSpc>
                <a:spcPct val="90000"/>
              </a:lnSpc>
              <a:buNone/>
            </a:pPr>
            <a:r>
              <a:rPr lang="cs-CZ" altLang="cs-CZ" sz="1800" dirty="0">
                <a:solidFill>
                  <a:srgbClr val="171C8F"/>
                </a:solidFill>
                <a:latin typeface="Arial" panose="020B0604020202020204" pitchFamily="34" charset="0"/>
                <a:cs typeface="Arial" panose="020B0604020202020204" pitchFamily="34" charset="0"/>
              </a:rPr>
              <a:t>V roce 1991 byla mezinárodně uznána úroveň zajištění bezpečné sterility (SAL)</a:t>
            </a:r>
          </a:p>
          <a:p>
            <a:pPr marL="0" indent="0" eaLnBrk="1" hangingPunct="1">
              <a:lnSpc>
                <a:spcPct val="90000"/>
              </a:lnSpc>
              <a:buNone/>
            </a:pPr>
            <a:r>
              <a:rPr lang="cs-CZ" altLang="cs-CZ" sz="1800" dirty="0">
                <a:solidFill>
                  <a:srgbClr val="171C8F"/>
                </a:solidFill>
                <a:latin typeface="Arial" panose="020B0604020202020204" pitchFamily="34" charset="0"/>
                <a:cs typeface="Arial" panose="020B0604020202020204" pitchFamily="34" charset="0"/>
              </a:rPr>
              <a:t>= menší nebo rovna 10</a:t>
            </a:r>
            <a:r>
              <a:rPr lang="cs-CZ" altLang="cs-CZ" sz="1800" baseline="30000" dirty="0">
                <a:solidFill>
                  <a:srgbClr val="171C8F"/>
                </a:solidFill>
                <a:latin typeface="Arial" panose="020B0604020202020204" pitchFamily="34" charset="0"/>
                <a:cs typeface="Arial" panose="020B0604020202020204" pitchFamily="34" charset="0"/>
              </a:rPr>
              <a:t>-6</a:t>
            </a:r>
            <a:r>
              <a:rPr lang="cs-CZ" altLang="cs-CZ" sz="1800" dirty="0">
                <a:solidFill>
                  <a:srgbClr val="171C8F"/>
                </a:solidFill>
                <a:latin typeface="Arial" panose="020B0604020202020204" pitchFamily="34" charset="0"/>
                <a:cs typeface="Arial" panose="020B0604020202020204" pitchFamily="34" charset="0"/>
              </a:rPr>
              <a:t> </a:t>
            </a:r>
          </a:p>
          <a:p>
            <a:pPr marL="0" indent="0" eaLnBrk="1" hangingPunct="1">
              <a:lnSpc>
                <a:spcPct val="90000"/>
              </a:lnSpc>
              <a:buNone/>
            </a:pPr>
            <a:r>
              <a:rPr lang="cs-CZ" altLang="cs-CZ" sz="1800" dirty="0">
                <a:solidFill>
                  <a:srgbClr val="171C8F"/>
                </a:solidFill>
                <a:latin typeface="Arial" panose="020B0604020202020204" pitchFamily="34" charset="0"/>
                <a:cs typeface="Arial" panose="020B0604020202020204" pitchFamily="34" charset="0"/>
              </a:rPr>
              <a:t>pravděpodobnost výskytu maximálně jednoho nesterilního předmětu mezi jedním milionem sterilizovaných</a:t>
            </a:r>
          </a:p>
          <a:p>
            <a:pPr marL="0" indent="0">
              <a:buNone/>
            </a:pPr>
            <a:endParaRPr lang="cs-CZ" altLang="cs-CZ" sz="1800" dirty="0">
              <a:solidFill>
                <a:srgbClr val="171C8F"/>
              </a:solidFill>
              <a:latin typeface="Arial" panose="020B0604020202020204" pitchFamily="34" charset="0"/>
              <a:cs typeface="Arial" panose="020B0604020202020204" pitchFamily="34" charset="0"/>
            </a:endParaRPr>
          </a:p>
          <a:p>
            <a:pPr marL="0" indent="0">
              <a:buNone/>
            </a:pPr>
            <a:r>
              <a:rPr lang="cs-CZ" altLang="cs-CZ" sz="1800" dirty="0">
                <a:solidFill>
                  <a:srgbClr val="171C8F"/>
                </a:solidFill>
                <a:latin typeface="Arial" panose="020B0604020202020204" pitchFamily="34" charset="0"/>
                <a:cs typeface="Arial" panose="020B0604020202020204" pitchFamily="34" charset="0"/>
              </a:rPr>
              <a:t>Existuje vztah mezi sterilizací a obalem ? , který slouží k ochraně vysterilizovaných předmětů ? Z pohledu kvality a vhodného výběru obalu ano, z pohledu úrovně bezpečné sterility </a:t>
            </a:r>
            <a:r>
              <a:rPr lang="de-DE" sz="1800" dirty="0">
                <a:solidFill>
                  <a:srgbClr val="171C8F"/>
                </a:solidFill>
                <a:latin typeface="Arial" panose="020B0604020202020204" pitchFamily="34" charset="0"/>
                <a:cs typeface="Arial" panose="020B0604020202020204" pitchFamily="34" charset="0"/>
              </a:rPr>
              <a:t>(SAL) 10</a:t>
            </a:r>
            <a:r>
              <a:rPr lang="de-DE" sz="1800" baseline="30000" dirty="0">
                <a:solidFill>
                  <a:srgbClr val="171C8F"/>
                </a:solidFill>
                <a:latin typeface="Arial" panose="020B0604020202020204" pitchFamily="34" charset="0"/>
                <a:cs typeface="Arial" panose="020B0604020202020204" pitchFamily="34" charset="0"/>
              </a:rPr>
              <a:t>–6</a:t>
            </a:r>
            <a:r>
              <a:rPr lang="cs-CZ" sz="1800" baseline="30000" dirty="0">
                <a:solidFill>
                  <a:srgbClr val="171C8F"/>
                </a:solidFill>
                <a:latin typeface="Arial" panose="020B0604020202020204" pitchFamily="34" charset="0"/>
                <a:cs typeface="Arial" panose="020B0604020202020204" pitchFamily="34" charset="0"/>
              </a:rPr>
              <a:t>  </a:t>
            </a:r>
            <a:r>
              <a:rPr lang="cs-CZ" sz="1800" dirty="0">
                <a:solidFill>
                  <a:srgbClr val="171C8F"/>
                </a:solidFill>
                <a:latin typeface="Arial" panose="020B0604020202020204" pitchFamily="34" charset="0"/>
                <a:cs typeface="Arial" panose="020B0604020202020204" pitchFamily="34" charset="0"/>
              </a:rPr>
              <a:t>ne !  Není možné tuto definici aplikovat na kvalitu sterilizačních obalů. Záměna záměrná nebo neznalost?</a:t>
            </a:r>
          </a:p>
          <a:p>
            <a:pPr marL="0" indent="0">
              <a:buNone/>
            </a:pPr>
            <a:endParaRPr lang="cs-CZ" sz="1800" baseline="30000" dirty="0">
              <a:solidFill>
                <a:srgbClr val="171C8F"/>
              </a:solidFill>
              <a:latin typeface="Arial" panose="020B0604020202020204" pitchFamily="34" charset="0"/>
              <a:cs typeface="Arial" panose="020B0604020202020204" pitchFamily="34" charset="0"/>
            </a:endParaRPr>
          </a:p>
          <a:p>
            <a:pPr marL="0" indent="0">
              <a:buNone/>
            </a:pPr>
            <a:r>
              <a:rPr lang="cs-CZ" altLang="cs-CZ" sz="1800" dirty="0">
                <a:solidFill>
                  <a:srgbClr val="171C8F"/>
                </a:solidFill>
                <a:latin typeface="Arial" panose="020B0604020202020204" pitchFamily="34" charset="0"/>
                <a:cs typeface="Arial" panose="020B0604020202020204" pitchFamily="34" charset="0"/>
              </a:rPr>
              <a:t>Kontrola účinnosti sterilizačních přístrojů se provádí biologickými systémy, nebiologickými systémy, fyzikálními systémy. Žádná zmínka o obalu.</a:t>
            </a:r>
          </a:p>
          <a:p>
            <a:pPr marL="0" indent="0">
              <a:buNone/>
            </a:pPr>
            <a:endParaRPr lang="cs-CZ" sz="1800" baseline="30000" dirty="0">
              <a:solidFill>
                <a:srgbClr val="171C8F"/>
              </a:solidFill>
              <a:latin typeface="Arial" panose="020B0604020202020204" pitchFamily="34" charset="0"/>
              <a:cs typeface="Arial" panose="020B0604020202020204" pitchFamily="34" charset="0"/>
            </a:endParaRPr>
          </a:p>
          <a:p>
            <a:pPr marL="0" indent="0">
              <a:buNone/>
            </a:pPr>
            <a:endParaRPr lang="cs-CZ" altLang="cs-CZ" sz="1100" b="1" dirty="0">
              <a:solidFill>
                <a:srgbClr val="A50021"/>
              </a:solidFill>
            </a:endParaRPr>
          </a:p>
        </p:txBody>
      </p:sp>
      <p:sp>
        <p:nvSpPr>
          <p:cNvPr id="11268" name="Zástupný symbol pro číslo snímku 5">
            <a:extLst>
              <a:ext uri="{FF2B5EF4-FFF2-40B4-BE49-F238E27FC236}">
                <a16:creationId xmlns:a16="http://schemas.microsoft.com/office/drawing/2014/main" id="{BF0CC94A-446A-4DE0-8152-EA393138E4A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1400">
                <a:solidFill>
                  <a:schemeClr val="tx1"/>
                </a:solidFill>
                <a:latin typeface="Arial" panose="020B0604020202020204" pitchFamily="34" charset="0"/>
              </a:defRPr>
            </a:lvl1pPr>
            <a:lvl2pPr marL="742950" indent="-285750">
              <a:spcBef>
                <a:spcPct val="20000"/>
              </a:spcBef>
              <a:buClr>
                <a:schemeClr val="hlink"/>
              </a:buClr>
              <a:buFont typeface="Wingdings" panose="05000000000000000000" pitchFamily="2" charset="2"/>
              <a:buChar char="§"/>
              <a:defRPr sz="1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1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hlink"/>
              </a:buClr>
              <a:buFont typeface="Wingdings" panose="05000000000000000000" pitchFamily="2" charset="2"/>
              <a:buChar char="§"/>
              <a:defRPr sz="14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sz="1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sz="1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sz="1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sz="1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sz="1400">
                <a:solidFill>
                  <a:schemeClr val="tx1"/>
                </a:solidFill>
                <a:latin typeface="Arial" panose="020B0604020202020204" pitchFamily="34" charset="0"/>
                <a:ea typeface="ＭＳ Ｐゴシック" panose="020B0600070205080204" pitchFamily="34" charset="-128"/>
              </a:defRPr>
            </a:lvl9pPr>
          </a:lstStyle>
          <a:p>
            <a:pPr>
              <a:spcBef>
                <a:spcPct val="0"/>
              </a:spcBef>
            </a:pPr>
            <a:r>
              <a:rPr lang="en-US" altLang="cs-CZ" sz="1200"/>
              <a:t>Seite </a:t>
            </a:r>
            <a:fld id="{30401BBB-8C03-49DB-88E3-A227F7232842}" type="slidenum">
              <a:rPr lang="en-US" altLang="cs-CZ" sz="1200"/>
              <a:pPr>
                <a:spcBef>
                  <a:spcPct val="0"/>
                </a:spcBef>
              </a:pPr>
              <a:t>16</a:t>
            </a:fld>
            <a:endParaRPr lang="en-US" altLang="cs-CZ" sz="1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Nadpis 1">
            <a:extLst>
              <a:ext uri="{FF2B5EF4-FFF2-40B4-BE49-F238E27FC236}">
                <a16:creationId xmlns:a16="http://schemas.microsoft.com/office/drawing/2014/main" id="{60B3C44E-083B-4DAC-BF5C-D2C3FA9FB4FF}"/>
              </a:ext>
            </a:extLst>
          </p:cNvPr>
          <p:cNvSpPr>
            <a:spLocks noGrp="1"/>
          </p:cNvSpPr>
          <p:nvPr>
            <p:ph type="title"/>
          </p:nvPr>
        </p:nvSpPr>
        <p:spPr/>
        <p:txBody>
          <a:bodyPr>
            <a:normAutofit/>
          </a:bodyPr>
          <a:lstStyle/>
          <a:p>
            <a:r>
              <a:rPr lang="cs-CZ" altLang="de-DE" sz="3600" dirty="0">
                <a:solidFill>
                  <a:srgbClr val="171C8F"/>
                </a:solidFill>
                <a:latin typeface="Arial" panose="020B0604020202020204" pitchFamily="34" charset="0"/>
                <a:cs typeface="Arial" panose="020B0604020202020204" pitchFamily="34" charset="0"/>
              </a:rPr>
              <a:t>     Sterilizační technika a zákon </a:t>
            </a:r>
            <a:r>
              <a:rPr lang="de-DE" altLang="de-DE" sz="3600" dirty="0">
                <a:solidFill>
                  <a:srgbClr val="171C8F"/>
                </a:solidFill>
                <a:latin typeface="Arial" panose="020B0604020202020204" pitchFamily="34" charset="0"/>
                <a:cs typeface="Arial" panose="020B0604020202020204" pitchFamily="34" charset="0"/>
              </a:rPr>
              <a:t>č. 89/2021 Sb. </a:t>
            </a:r>
          </a:p>
        </p:txBody>
      </p:sp>
      <p:sp>
        <p:nvSpPr>
          <p:cNvPr id="48131" name="Zástupný symbol pro obsah 2">
            <a:extLst>
              <a:ext uri="{FF2B5EF4-FFF2-40B4-BE49-F238E27FC236}">
                <a16:creationId xmlns:a16="http://schemas.microsoft.com/office/drawing/2014/main" id="{5E16FBCF-2BFE-4ECF-A88B-162B77478453}"/>
              </a:ext>
            </a:extLst>
          </p:cNvPr>
          <p:cNvSpPr>
            <a:spLocks noGrp="1"/>
          </p:cNvSpPr>
          <p:nvPr>
            <p:ph idx="1"/>
          </p:nvPr>
        </p:nvSpPr>
        <p:spPr>
          <a:xfrm>
            <a:off x="838200" y="1776549"/>
            <a:ext cx="10515600" cy="4400414"/>
          </a:xfrm>
        </p:spPr>
        <p:txBody>
          <a:bodyPr>
            <a:normAutofit/>
          </a:bodyPr>
          <a:lstStyle/>
          <a:p>
            <a:pPr marL="457200" lvl="1" indent="0" algn="just">
              <a:buNone/>
            </a:pPr>
            <a:r>
              <a:rPr lang="de-DE" sz="1800" dirty="0" err="1">
                <a:solidFill>
                  <a:srgbClr val="171C8F"/>
                </a:solidFill>
                <a:latin typeface="Arial" panose="020B0604020202020204" pitchFamily="34" charset="0"/>
                <a:cs typeface="Arial" panose="020B0604020202020204" pitchFamily="34" charset="0"/>
              </a:rPr>
              <a:t>Provoz</a:t>
            </a:r>
            <a:r>
              <a:rPr lang="de-DE" sz="1800" dirty="0">
                <a:solidFill>
                  <a:srgbClr val="171C8F"/>
                </a:solidFill>
                <a:latin typeface="Arial" panose="020B0604020202020204" pitchFamily="34" charset="0"/>
                <a:cs typeface="Arial" panose="020B0604020202020204" pitchFamily="34" charset="0"/>
              </a:rPr>
              <a:t> a </a:t>
            </a:r>
            <a:r>
              <a:rPr lang="de-DE" sz="1800" dirty="0" err="1">
                <a:solidFill>
                  <a:srgbClr val="171C8F"/>
                </a:solidFill>
                <a:latin typeface="Arial" panose="020B0604020202020204" pitchFamily="34" charset="0"/>
                <a:cs typeface="Arial" panose="020B0604020202020204" pitchFamily="34" charset="0"/>
              </a:rPr>
              <a:t>servis</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zdravotnických</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prostředků</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uvedených</a:t>
            </a:r>
            <a:r>
              <a:rPr lang="de-DE" sz="1800" dirty="0">
                <a:solidFill>
                  <a:srgbClr val="171C8F"/>
                </a:solidFill>
                <a:latin typeface="Arial" panose="020B0604020202020204" pitchFamily="34" charset="0"/>
                <a:cs typeface="Arial" panose="020B0604020202020204" pitchFamily="34" charset="0"/>
              </a:rPr>
              <a:t> do </a:t>
            </a:r>
            <a:r>
              <a:rPr lang="de-DE" sz="1800" dirty="0" err="1">
                <a:solidFill>
                  <a:srgbClr val="171C8F"/>
                </a:solidFill>
                <a:latin typeface="Arial" panose="020B0604020202020204" pitchFamily="34" charset="0"/>
                <a:cs typeface="Arial" panose="020B0604020202020204" pitchFamily="34" charset="0"/>
              </a:rPr>
              <a:t>provozu</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před</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rokem</a:t>
            </a:r>
            <a:r>
              <a:rPr lang="de-DE" sz="1800" dirty="0">
                <a:solidFill>
                  <a:srgbClr val="171C8F"/>
                </a:solidFill>
                <a:latin typeface="Arial" panose="020B0604020202020204" pitchFamily="34" charset="0"/>
                <a:cs typeface="Arial" panose="020B0604020202020204" pitchFamily="34" charset="0"/>
              </a:rPr>
              <a:t> 1998 </a:t>
            </a:r>
            <a:r>
              <a:rPr lang="de-DE" sz="1800" dirty="0" err="1">
                <a:solidFill>
                  <a:srgbClr val="171C8F"/>
                </a:solidFill>
                <a:latin typeface="Arial" panose="020B0604020202020204" pitchFamily="34" charset="0"/>
                <a:cs typeface="Arial" panose="020B0604020202020204" pitchFamily="34" charset="0"/>
              </a:rPr>
              <a:t>požadavky</a:t>
            </a:r>
            <a:r>
              <a:rPr lang="cs-CZ" sz="1800" dirty="0">
                <a:solidFill>
                  <a:srgbClr val="171C8F"/>
                </a:solidFill>
                <a:latin typeface="Arial" panose="020B0604020202020204" pitchFamily="34" charset="0"/>
                <a:cs typeface="Arial" panose="020B0604020202020204" pitchFamily="34" charset="0"/>
              </a:rPr>
              <a:t> zákona nesplňují a</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nemohou</a:t>
            </a:r>
            <a:r>
              <a:rPr lang="cs-CZ" sz="1800" dirty="0">
                <a:solidFill>
                  <a:srgbClr val="171C8F"/>
                </a:solidFill>
                <a:latin typeface="Arial" panose="020B0604020202020204" pitchFamily="34" charset="0"/>
                <a:cs typeface="Arial" panose="020B0604020202020204" pitchFamily="34" charset="0"/>
              </a:rPr>
              <a:t> s</a:t>
            </a:r>
            <a:r>
              <a:rPr lang="de-DE" sz="1800" dirty="0">
                <a:solidFill>
                  <a:srgbClr val="171C8F"/>
                </a:solidFill>
                <a:latin typeface="Arial" panose="020B0604020202020204" pitchFamily="34" charset="0"/>
                <a:cs typeface="Arial" panose="020B0604020202020204" pitchFamily="34" charset="0"/>
              </a:rPr>
              <a:t>e</a:t>
            </a:r>
            <a:r>
              <a:rPr lang="cs-CZ"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provozovat</a:t>
            </a:r>
            <a:r>
              <a:rPr lang="cs-CZ"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jako</a:t>
            </a:r>
            <a:r>
              <a:rPr lang="cs-CZ"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zdravotnické</a:t>
            </a:r>
            <a:r>
              <a:rPr lang="cs-CZ"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prostředky</a:t>
            </a:r>
            <a:r>
              <a:rPr lang="cs-CZ" sz="1800" dirty="0">
                <a:solidFill>
                  <a:srgbClr val="171C8F"/>
                </a:solidFill>
                <a:latin typeface="Arial" panose="020B0604020202020204" pitchFamily="34" charset="0"/>
                <a:cs typeface="Arial" panose="020B0604020202020204" pitchFamily="34" charset="0"/>
              </a:rPr>
              <a:t>. </a:t>
            </a:r>
            <a:r>
              <a:rPr lang="cs-CZ" altLang="de-DE" sz="1800" dirty="0">
                <a:solidFill>
                  <a:srgbClr val="171C8F"/>
                </a:solidFill>
                <a:latin typeface="Arial" panose="020B0604020202020204" pitchFamily="34" charset="0"/>
                <a:cs typeface="Arial" panose="020B0604020202020204" pitchFamily="34" charset="0"/>
              </a:rPr>
              <a:t>OOVZ </a:t>
            </a:r>
            <a:r>
              <a:rPr lang="de-DE" altLang="de-DE" sz="1800" dirty="0" err="1">
                <a:solidFill>
                  <a:srgbClr val="171C8F"/>
                </a:solidFill>
                <a:latin typeface="Arial" panose="020B0604020202020204" pitchFamily="34" charset="0"/>
                <a:cs typeface="Arial" panose="020B0604020202020204" pitchFamily="34" charset="0"/>
              </a:rPr>
              <a:t>kontroluje</a:t>
            </a:r>
            <a:r>
              <a:rPr lang="de-DE" altLang="de-DE" sz="1800" dirty="0">
                <a:solidFill>
                  <a:srgbClr val="171C8F"/>
                </a:solidFill>
                <a:latin typeface="Arial" panose="020B0604020202020204" pitchFamily="34" charset="0"/>
                <a:cs typeface="Arial" panose="020B0604020202020204" pitchFamily="34" charset="0"/>
              </a:rPr>
              <a:t> </a:t>
            </a:r>
            <a:r>
              <a:rPr lang="de-DE" altLang="de-DE" sz="1800" dirty="0" err="1">
                <a:solidFill>
                  <a:srgbClr val="171C8F"/>
                </a:solidFill>
                <a:latin typeface="Arial" panose="020B0604020202020204" pitchFamily="34" charset="0"/>
                <a:cs typeface="Arial" panose="020B0604020202020204" pitchFamily="34" charset="0"/>
              </a:rPr>
              <a:t>sterilizační</a:t>
            </a:r>
            <a:r>
              <a:rPr lang="de-DE" altLang="de-DE" sz="1800" dirty="0">
                <a:solidFill>
                  <a:srgbClr val="171C8F"/>
                </a:solidFill>
                <a:latin typeface="Arial" panose="020B0604020202020204" pitchFamily="34" charset="0"/>
                <a:cs typeface="Arial" panose="020B0604020202020204" pitchFamily="34" charset="0"/>
              </a:rPr>
              <a:t> </a:t>
            </a:r>
            <a:r>
              <a:rPr lang="de-DE" altLang="de-DE" sz="1800" dirty="0" err="1">
                <a:solidFill>
                  <a:srgbClr val="171C8F"/>
                </a:solidFill>
                <a:latin typeface="Arial" panose="020B0604020202020204" pitchFamily="34" charset="0"/>
                <a:cs typeface="Arial" panose="020B0604020202020204" pitchFamily="34" charset="0"/>
              </a:rPr>
              <a:t>účinnost</a:t>
            </a:r>
            <a:r>
              <a:rPr lang="de-DE" altLang="de-DE" sz="1800" dirty="0">
                <a:solidFill>
                  <a:srgbClr val="171C8F"/>
                </a:solidFill>
                <a:latin typeface="Arial" panose="020B0604020202020204" pitchFamily="34" charset="0"/>
                <a:cs typeface="Arial" panose="020B0604020202020204" pitchFamily="34" charset="0"/>
              </a:rPr>
              <a:t> </a:t>
            </a:r>
            <a:r>
              <a:rPr lang="de-DE" altLang="de-DE" sz="1800" dirty="0" err="1">
                <a:solidFill>
                  <a:srgbClr val="171C8F"/>
                </a:solidFill>
                <a:latin typeface="Arial" panose="020B0604020202020204" pitchFamily="34" charset="0"/>
                <a:cs typeface="Arial" panose="020B0604020202020204" pitchFamily="34" charset="0"/>
              </a:rPr>
              <a:t>zdravotnického</a:t>
            </a:r>
            <a:r>
              <a:rPr lang="de-DE" altLang="de-DE" sz="1800" dirty="0">
                <a:solidFill>
                  <a:srgbClr val="171C8F"/>
                </a:solidFill>
                <a:latin typeface="Arial" panose="020B0604020202020204" pitchFamily="34" charset="0"/>
                <a:cs typeface="Arial" panose="020B0604020202020204" pitchFamily="34" charset="0"/>
              </a:rPr>
              <a:t> </a:t>
            </a:r>
            <a:r>
              <a:rPr lang="de-DE" altLang="de-DE" sz="1800" dirty="0" err="1">
                <a:solidFill>
                  <a:srgbClr val="171C8F"/>
                </a:solidFill>
                <a:latin typeface="Arial" panose="020B0604020202020204" pitchFamily="34" charset="0"/>
                <a:cs typeface="Arial" panose="020B0604020202020204" pitchFamily="34" charset="0"/>
              </a:rPr>
              <a:t>prostředku</a:t>
            </a:r>
            <a:r>
              <a:rPr lang="de-DE" altLang="de-DE" sz="1800" dirty="0">
                <a:solidFill>
                  <a:srgbClr val="171C8F"/>
                </a:solidFill>
                <a:latin typeface="Arial" panose="020B0604020202020204" pitchFamily="34" charset="0"/>
                <a:cs typeface="Arial" panose="020B0604020202020204" pitchFamily="34" charset="0"/>
              </a:rPr>
              <a:t>, </a:t>
            </a:r>
            <a:r>
              <a:rPr lang="de-DE" altLang="de-DE" sz="1800" dirty="0" err="1">
                <a:solidFill>
                  <a:srgbClr val="171C8F"/>
                </a:solidFill>
                <a:latin typeface="Arial" panose="020B0604020202020204" pitchFamily="34" charset="0"/>
                <a:cs typeface="Arial" panose="020B0604020202020204" pitchFamily="34" charset="0"/>
              </a:rPr>
              <a:t>protokol</a:t>
            </a:r>
            <a:r>
              <a:rPr lang="de-DE" altLang="de-DE" sz="1800" dirty="0">
                <a:solidFill>
                  <a:srgbClr val="171C8F"/>
                </a:solidFill>
                <a:latin typeface="Arial" panose="020B0604020202020204" pitchFamily="34" charset="0"/>
                <a:cs typeface="Arial" panose="020B0604020202020204" pitchFamily="34" charset="0"/>
              </a:rPr>
              <a:t> o </a:t>
            </a:r>
            <a:r>
              <a:rPr lang="cs-CZ" altLang="de-DE" sz="1800" dirty="0">
                <a:solidFill>
                  <a:srgbClr val="171C8F"/>
                </a:solidFill>
                <a:latin typeface="Arial" panose="020B0604020202020204" pitchFamily="34" charset="0"/>
                <a:cs typeface="Arial" panose="020B0604020202020204" pitchFamily="34" charset="0"/>
              </a:rPr>
              <a:t>účinnosti  sterilizační techniky, o </a:t>
            </a:r>
            <a:r>
              <a:rPr lang="de-DE" altLang="de-DE" sz="1800" dirty="0" err="1">
                <a:solidFill>
                  <a:srgbClr val="171C8F"/>
                </a:solidFill>
                <a:latin typeface="Arial" panose="020B0604020202020204" pitchFamily="34" charset="0"/>
                <a:cs typeface="Arial" panose="020B0604020202020204" pitchFamily="34" charset="0"/>
              </a:rPr>
              <a:t>servisní</a:t>
            </a:r>
            <a:r>
              <a:rPr lang="de-DE" altLang="de-DE" sz="1800" dirty="0">
                <a:solidFill>
                  <a:srgbClr val="171C8F"/>
                </a:solidFill>
                <a:latin typeface="Arial" panose="020B0604020202020204" pitchFamily="34" charset="0"/>
                <a:cs typeface="Arial" panose="020B0604020202020204" pitchFamily="34" charset="0"/>
              </a:rPr>
              <a:t> </a:t>
            </a:r>
            <a:r>
              <a:rPr lang="de-DE" altLang="de-DE" sz="1800" dirty="0" err="1">
                <a:solidFill>
                  <a:srgbClr val="171C8F"/>
                </a:solidFill>
                <a:latin typeface="Arial" panose="020B0604020202020204" pitchFamily="34" charset="0"/>
                <a:cs typeface="Arial" panose="020B0604020202020204" pitchFamily="34" charset="0"/>
              </a:rPr>
              <a:t>kontrole</a:t>
            </a:r>
            <a:r>
              <a:rPr lang="cs-CZ" altLang="de-DE" sz="1800" dirty="0">
                <a:solidFill>
                  <a:srgbClr val="171C8F"/>
                </a:solidFill>
                <a:latin typeface="Arial" panose="020B0604020202020204" pitchFamily="34" charset="0"/>
                <a:cs typeface="Arial" panose="020B0604020202020204" pitchFamily="34" charset="0"/>
              </a:rPr>
              <a:t> -</a:t>
            </a:r>
            <a:r>
              <a:rPr lang="de-DE" altLang="de-DE" sz="1800" dirty="0">
                <a:solidFill>
                  <a:srgbClr val="171C8F"/>
                </a:solidFill>
                <a:latin typeface="Arial" panose="020B0604020202020204" pitchFamily="34" charset="0"/>
                <a:cs typeface="Arial" panose="020B0604020202020204" pitchFamily="34" charset="0"/>
              </a:rPr>
              <a:t>BTK-</a:t>
            </a:r>
            <a:r>
              <a:rPr lang="de-DE" altLang="de-DE" sz="1800" dirty="0" err="1">
                <a:solidFill>
                  <a:srgbClr val="171C8F"/>
                </a:solidFill>
                <a:latin typeface="Arial" panose="020B0604020202020204" pitchFamily="34" charset="0"/>
                <a:cs typeface="Arial" panose="020B0604020202020204" pitchFamily="34" charset="0"/>
              </a:rPr>
              <a:t>bezpečnostně</a:t>
            </a:r>
            <a:r>
              <a:rPr lang="de-DE" altLang="de-DE" sz="1800" dirty="0">
                <a:solidFill>
                  <a:srgbClr val="171C8F"/>
                </a:solidFill>
                <a:latin typeface="Arial" panose="020B0604020202020204" pitchFamily="34" charset="0"/>
                <a:cs typeface="Arial" panose="020B0604020202020204" pitchFamily="34" charset="0"/>
              </a:rPr>
              <a:t> </a:t>
            </a:r>
            <a:r>
              <a:rPr lang="de-DE" altLang="de-DE" sz="1800" dirty="0" err="1">
                <a:solidFill>
                  <a:srgbClr val="171C8F"/>
                </a:solidFill>
                <a:latin typeface="Arial" panose="020B0604020202020204" pitchFamily="34" charset="0"/>
                <a:cs typeface="Arial" panose="020B0604020202020204" pitchFamily="34" charset="0"/>
              </a:rPr>
              <a:t>technická</a:t>
            </a:r>
            <a:r>
              <a:rPr lang="de-DE" altLang="de-DE" sz="1800" dirty="0">
                <a:solidFill>
                  <a:srgbClr val="171C8F"/>
                </a:solidFill>
                <a:latin typeface="Arial" panose="020B0604020202020204" pitchFamily="34" charset="0"/>
                <a:cs typeface="Arial" panose="020B0604020202020204" pitchFamily="34" charset="0"/>
              </a:rPr>
              <a:t> </a:t>
            </a:r>
            <a:r>
              <a:rPr lang="de-DE" altLang="de-DE" sz="1800" dirty="0" err="1">
                <a:solidFill>
                  <a:srgbClr val="171C8F"/>
                </a:solidFill>
                <a:latin typeface="Arial" panose="020B0604020202020204" pitchFamily="34" charset="0"/>
                <a:cs typeface="Arial" panose="020B0604020202020204" pitchFamily="34" charset="0"/>
              </a:rPr>
              <a:t>kontrola</a:t>
            </a:r>
            <a:r>
              <a:rPr lang="de-DE" altLang="de-DE" sz="1800" dirty="0">
                <a:solidFill>
                  <a:srgbClr val="171C8F"/>
                </a:solidFill>
                <a:latin typeface="Arial" panose="020B0604020202020204" pitchFamily="34" charset="0"/>
                <a:cs typeface="Arial" panose="020B0604020202020204" pitchFamily="34" charset="0"/>
              </a:rPr>
              <a:t>. V </a:t>
            </a:r>
            <a:r>
              <a:rPr lang="de-DE" altLang="de-DE" sz="1800" dirty="0" err="1">
                <a:solidFill>
                  <a:srgbClr val="171C8F"/>
                </a:solidFill>
                <a:latin typeface="Arial" panose="020B0604020202020204" pitchFamily="34" charset="0"/>
                <a:cs typeface="Arial" panose="020B0604020202020204" pitchFamily="34" charset="0"/>
              </a:rPr>
              <a:t>případě</a:t>
            </a:r>
            <a:r>
              <a:rPr lang="de-DE" altLang="de-DE" sz="1800" dirty="0">
                <a:solidFill>
                  <a:srgbClr val="171C8F"/>
                </a:solidFill>
                <a:latin typeface="Arial" panose="020B0604020202020204" pitchFamily="34" charset="0"/>
                <a:cs typeface="Arial" panose="020B0604020202020204" pitchFamily="34" charset="0"/>
              </a:rPr>
              <a:t> </a:t>
            </a:r>
            <a:r>
              <a:rPr lang="de-DE" altLang="de-DE" sz="1800" dirty="0" err="1">
                <a:solidFill>
                  <a:srgbClr val="171C8F"/>
                </a:solidFill>
                <a:latin typeface="Arial" panose="020B0604020202020204" pitchFamily="34" charset="0"/>
                <a:cs typeface="Arial" panose="020B0604020202020204" pitchFamily="34" charset="0"/>
              </a:rPr>
              <a:t>negativního</a:t>
            </a:r>
            <a:r>
              <a:rPr lang="de-DE" altLang="de-DE" sz="1800" dirty="0">
                <a:solidFill>
                  <a:srgbClr val="171C8F"/>
                </a:solidFill>
                <a:latin typeface="Arial" panose="020B0604020202020204" pitchFamily="34" charset="0"/>
                <a:cs typeface="Arial" panose="020B0604020202020204" pitchFamily="34" charset="0"/>
              </a:rPr>
              <a:t> </a:t>
            </a:r>
            <a:r>
              <a:rPr lang="de-DE" altLang="de-DE" sz="1800" dirty="0" err="1">
                <a:solidFill>
                  <a:srgbClr val="171C8F"/>
                </a:solidFill>
                <a:latin typeface="Arial" panose="020B0604020202020204" pitchFamily="34" charset="0"/>
                <a:cs typeface="Arial" panose="020B0604020202020204" pitchFamily="34" charset="0"/>
              </a:rPr>
              <a:t>vyjádření</a:t>
            </a:r>
            <a:r>
              <a:rPr lang="de-DE" altLang="de-DE" sz="1800" dirty="0">
                <a:solidFill>
                  <a:srgbClr val="171C8F"/>
                </a:solidFill>
                <a:latin typeface="Arial" panose="020B0604020202020204" pitchFamily="34" charset="0"/>
                <a:cs typeface="Arial" panose="020B0604020202020204" pitchFamily="34" charset="0"/>
              </a:rPr>
              <a:t> </a:t>
            </a:r>
            <a:r>
              <a:rPr lang="de-DE" altLang="de-DE" sz="1800" dirty="0" err="1">
                <a:solidFill>
                  <a:srgbClr val="171C8F"/>
                </a:solidFill>
                <a:latin typeface="Arial" panose="020B0604020202020204" pitchFamily="34" charset="0"/>
                <a:cs typeface="Arial" panose="020B0604020202020204" pitchFamily="34" charset="0"/>
              </a:rPr>
              <a:t>servisního</a:t>
            </a:r>
            <a:r>
              <a:rPr lang="de-DE" altLang="de-DE" sz="1800" dirty="0">
                <a:solidFill>
                  <a:srgbClr val="171C8F"/>
                </a:solidFill>
                <a:latin typeface="Arial" panose="020B0604020202020204" pitchFamily="34" charset="0"/>
                <a:cs typeface="Arial" panose="020B0604020202020204" pitchFamily="34" charset="0"/>
              </a:rPr>
              <a:t> </a:t>
            </a:r>
            <a:r>
              <a:rPr lang="de-DE" altLang="de-DE" sz="1800" dirty="0" err="1">
                <a:solidFill>
                  <a:srgbClr val="171C8F"/>
                </a:solidFill>
                <a:latin typeface="Arial" panose="020B0604020202020204" pitchFamily="34" charset="0"/>
                <a:cs typeface="Arial" panose="020B0604020202020204" pitchFamily="34" charset="0"/>
              </a:rPr>
              <a:t>technika</a:t>
            </a:r>
            <a:r>
              <a:rPr lang="de-DE" altLang="de-DE" sz="1800" dirty="0">
                <a:solidFill>
                  <a:srgbClr val="171C8F"/>
                </a:solidFill>
                <a:latin typeface="Arial" panose="020B0604020202020204" pitchFamily="34" charset="0"/>
                <a:cs typeface="Arial" panose="020B0604020202020204" pitchFamily="34" charset="0"/>
              </a:rPr>
              <a:t>, </a:t>
            </a:r>
            <a:r>
              <a:rPr lang="de-DE" altLang="de-DE" sz="1800" dirty="0" err="1">
                <a:solidFill>
                  <a:srgbClr val="171C8F"/>
                </a:solidFill>
                <a:latin typeface="Arial" panose="020B0604020202020204" pitchFamily="34" charset="0"/>
                <a:cs typeface="Arial" panose="020B0604020202020204" pitchFamily="34" charset="0"/>
              </a:rPr>
              <a:t>že</a:t>
            </a:r>
            <a:r>
              <a:rPr lang="de-DE" altLang="de-DE" sz="1800" dirty="0">
                <a:solidFill>
                  <a:srgbClr val="171C8F"/>
                </a:solidFill>
                <a:latin typeface="Arial" panose="020B0604020202020204" pitchFamily="34" charset="0"/>
                <a:cs typeface="Arial" panose="020B0604020202020204" pitchFamily="34" charset="0"/>
              </a:rPr>
              <a:t> </a:t>
            </a:r>
            <a:r>
              <a:rPr lang="de-DE" altLang="de-DE" sz="1800" dirty="0" err="1">
                <a:solidFill>
                  <a:srgbClr val="171C8F"/>
                </a:solidFill>
                <a:latin typeface="Arial" panose="020B0604020202020204" pitchFamily="34" charset="0"/>
                <a:cs typeface="Arial" panose="020B0604020202020204" pitchFamily="34" charset="0"/>
              </a:rPr>
              <a:t>sterilizační</a:t>
            </a:r>
            <a:r>
              <a:rPr lang="de-DE" altLang="de-DE" sz="1800" dirty="0">
                <a:solidFill>
                  <a:srgbClr val="171C8F"/>
                </a:solidFill>
                <a:latin typeface="Arial" panose="020B0604020202020204" pitchFamily="34" charset="0"/>
                <a:cs typeface="Arial" panose="020B0604020202020204" pitchFamily="34" charset="0"/>
              </a:rPr>
              <a:t> </a:t>
            </a:r>
            <a:r>
              <a:rPr lang="de-DE" altLang="de-DE" sz="1800" dirty="0" err="1">
                <a:solidFill>
                  <a:srgbClr val="171C8F"/>
                </a:solidFill>
                <a:latin typeface="Arial" panose="020B0604020202020204" pitchFamily="34" charset="0"/>
                <a:cs typeface="Arial" panose="020B0604020202020204" pitchFamily="34" charset="0"/>
              </a:rPr>
              <a:t>přístroj</a:t>
            </a:r>
            <a:r>
              <a:rPr lang="de-DE" altLang="de-DE" sz="1800" dirty="0">
                <a:solidFill>
                  <a:srgbClr val="171C8F"/>
                </a:solidFill>
                <a:latin typeface="Arial" panose="020B0604020202020204" pitchFamily="34" charset="0"/>
                <a:cs typeface="Arial" panose="020B0604020202020204" pitchFamily="34" charset="0"/>
              </a:rPr>
              <a:t> </a:t>
            </a:r>
            <a:r>
              <a:rPr lang="de-DE" altLang="de-DE" sz="1800" dirty="0" err="1">
                <a:solidFill>
                  <a:srgbClr val="171C8F"/>
                </a:solidFill>
                <a:latin typeface="Arial" panose="020B0604020202020204" pitchFamily="34" charset="0"/>
                <a:cs typeface="Arial" panose="020B0604020202020204" pitchFamily="34" charset="0"/>
              </a:rPr>
              <a:t>není</a:t>
            </a:r>
            <a:r>
              <a:rPr lang="de-DE" altLang="de-DE" sz="1800" dirty="0">
                <a:solidFill>
                  <a:srgbClr val="171C8F"/>
                </a:solidFill>
                <a:latin typeface="Arial" panose="020B0604020202020204" pitchFamily="34" charset="0"/>
                <a:cs typeface="Arial" panose="020B0604020202020204" pitchFamily="34" charset="0"/>
              </a:rPr>
              <a:t> </a:t>
            </a:r>
            <a:r>
              <a:rPr lang="de-DE" altLang="de-DE" sz="1800" dirty="0" err="1">
                <a:solidFill>
                  <a:srgbClr val="171C8F"/>
                </a:solidFill>
                <a:latin typeface="Arial" panose="020B0604020202020204" pitchFamily="34" charset="0"/>
                <a:cs typeface="Arial" panose="020B0604020202020204" pitchFamily="34" charset="0"/>
              </a:rPr>
              <a:t>zdravotnickým</a:t>
            </a:r>
            <a:r>
              <a:rPr lang="de-DE" altLang="de-DE" sz="1800" dirty="0">
                <a:solidFill>
                  <a:srgbClr val="171C8F"/>
                </a:solidFill>
                <a:latin typeface="Arial" panose="020B0604020202020204" pitchFamily="34" charset="0"/>
                <a:cs typeface="Arial" panose="020B0604020202020204" pitchFamily="34" charset="0"/>
              </a:rPr>
              <a:t> </a:t>
            </a:r>
            <a:r>
              <a:rPr lang="de-DE" altLang="de-DE" sz="1800" dirty="0" err="1">
                <a:solidFill>
                  <a:srgbClr val="171C8F"/>
                </a:solidFill>
                <a:latin typeface="Arial" panose="020B0604020202020204" pitchFamily="34" charset="0"/>
                <a:cs typeface="Arial" panose="020B0604020202020204" pitchFamily="34" charset="0"/>
              </a:rPr>
              <a:t>prostředkem</a:t>
            </a:r>
            <a:r>
              <a:rPr lang="de-DE" altLang="de-DE" sz="1800" dirty="0">
                <a:solidFill>
                  <a:srgbClr val="171C8F"/>
                </a:solidFill>
                <a:latin typeface="Arial" panose="020B0604020202020204" pitchFamily="34" charset="0"/>
                <a:cs typeface="Arial" panose="020B0604020202020204" pitchFamily="34" charset="0"/>
              </a:rPr>
              <a:t>, </a:t>
            </a:r>
            <a:r>
              <a:rPr lang="de-DE" altLang="de-DE" sz="1800" dirty="0" err="1">
                <a:solidFill>
                  <a:srgbClr val="171C8F"/>
                </a:solidFill>
                <a:latin typeface="Arial" panose="020B0604020202020204" pitchFamily="34" charset="0"/>
                <a:cs typeface="Arial" panose="020B0604020202020204" pitchFamily="34" charset="0"/>
              </a:rPr>
              <a:t>nesmí</a:t>
            </a:r>
            <a:r>
              <a:rPr lang="de-DE" altLang="de-DE" sz="1800" dirty="0">
                <a:solidFill>
                  <a:srgbClr val="171C8F"/>
                </a:solidFill>
                <a:latin typeface="Arial" panose="020B0604020202020204" pitchFamily="34" charset="0"/>
                <a:cs typeface="Arial" panose="020B0604020202020204" pitchFamily="34" charset="0"/>
              </a:rPr>
              <a:t> se </a:t>
            </a:r>
            <a:r>
              <a:rPr lang="de-DE" altLang="de-DE" sz="1800" dirty="0" err="1">
                <a:solidFill>
                  <a:srgbClr val="171C8F"/>
                </a:solidFill>
                <a:latin typeface="Arial" panose="020B0604020202020204" pitchFamily="34" charset="0"/>
                <a:cs typeface="Arial" panose="020B0604020202020204" pitchFamily="34" charset="0"/>
              </a:rPr>
              <a:t>sterilizátor</a:t>
            </a:r>
            <a:r>
              <a:rPr lang="de-DE" altLang="de-DE" sz="1800" dirty="0">
                <a:solidFill>
                  <a:srgbClr val="171C8F"/>
                </a:solidFill>
                <a:latin typeface="Arial" panose="020B0604020202020204" pitchFamily="34" charset="0"/>
                <a:cs typeface="Arial" panose="020B0604020202020204" pitchFamily="34" charset="0"/>
              </a:rPr>
              <a:t> </a:t>
            </a:r>
            <a:r>
              <a:rPr lang="de-DE" altLang="de-DE" sz="1800" dirty="0" err="1">
                <a:solidFill>
                  <a:srgbClr val="171C8F"/>
                </a:solidFill>
                <a:latin typeface="Arial" panose="020B0604020202020204" pitchFamily="34" charset="0"/>
                <a:cs typeface="Arial" panose="020B0604020202020204" pitchFamily="34" charset="0"/>
              </a:rPr>
              <a:t>používat</a:t>
            </a:r>
            <a:r>
              <a:rPr lang="de-DE" altLang="de-DE" sz="1800" dirty="0">
                <a:solidFill>
                  <a:srgbClr val="171C8F"/>
                </a:solidFill>
                <a:latin typeface="Arial" panose="020B0604020202020204" pitchFamily="34" charset="0"/>
                <a:cs typeface="Arial" panose="020B0604020202020204" pitchFamily="34" charset="0"/>
              </a:rPr>
              <a:t> </a:t>
            </a:r>
            <a:r>
              <a:rPr lang="de-DE" altLang="de-DE" sz="1800" dirty="0" err="1">
                <a:solidFill>
                  <a:srgbClr val="171C8F"/>
                </a:solidFill>
                <a:latin typeface="Arial" panose="020B0604020202020204" pitchFamily="34" charset="0"/>
                <a:cs typeface="Arial" panose="020B0604020202020204" pitchFamily="34" charset="0"/>
              </a:rPr>
              <a:t>ke</a:t>
            </a:r>
            <a:r>
              <a:rPr lang="de-DE" altLang="de-DE" sz="1800" dirty="0">
                <a:solidFill>
                  <a:srgbClr val="171C8F"/>
                </a:solidFill>
                <a:latin typeface="Arial" panose="020B0604020202020204" pitchFamily="34" charset="0"/>
                <a:cs typeface="Arial" panose="020B0604020202020204" pitchFamily="34" charset="0"/>
              </a:rPr>
              <a:t> </a:t>
            </a:r>
            <a:r>
              <a:rPr lang="de-DE" altLang="de-DE" sz="1800" dirty="0" err="1">
                <a:solidFill>
                  <a:srgbClr val="171C8F"/>
                </a:solidFill>
                <a:latin typeface="Arial" panose="020B0604020202020204" pitchFamily="34" charset="0"/>
                <a:cs typeface="Arial" panose="020B0604020202020204" pitchFamily="34" charset="0"/>
              </a:rPr>
              <a:t>sterilizaci</a:t>
            </a:r>
            <a:r>
              <a:rPr lang="de-DE" altLang="de-DE" sz="1800" dirty="0">
                <a:solidFill>
                  <a:srgbClr val="171C8F"/>
                </a:solidFill>
                <a:latin typeface="Arial" panose="020B0604020202020204" pitchFamily="34" charset="0"/>
                <a:cs typeface="Arial" panose="020B0604020202020204" pitchFamily="34" charset="0"/>
              </a:rPr>
              <a:t>.</a:t>
            </a:r>
            <a:r>
              <a:rPr lang="cs-CZ" altLang="de-DE" sz="1800" dirty="0">
                <a:solidFill>
                  <a:srgbClr val="171C8F"/>
                </a:solidFill>
                <a:latin typeface="Arial" panose="020B0604020202020204" pitchFamily="34" charset="0"/>
                <a:cs typeface="Arial" panose="020B0604020202020204" pitchFamily="34" charset="0"/>
              </a:rPr>
              <a:t> </a:t>
            </a:r>
          </a:p>
          <a:p>
            <a:pPr marL="457200" lvl="1" indent="0" algn="just">
              <a:buNone/>
            </a:pPr>
            <a:endParaRPr lang="cs-CZ" altLang="de-DE" sz="1800" dirty="0">
              <a:solidFill>
                <a:srgbClr val="171C8F"/>
              </a:solidFill>
              <a:latin typeface="Arial" panose="020B0604020202020204" pitchFamily="34" charset="0"/>
              <a:cs typeface="Arial" panose="020B0604020202020204" pitchFamily="34" charset="0"/>
            </a:endParaRPr>
          </a:p>
          <a:p>
            <a:pPr marL="457200" lvl="1" indent="0" algn="just">
              <a:buNone/>
            </a:pPr>
            <a:r>
              <a:rPr lang="cs-CZ" altLang="de-DE" sz="1800" dirty="0">
                <a:solidFill>
                  <a:srgbClr val="171C8F"/>
                </a:solidFill>
                <a:latin typeface="Arial" panose="020B0604020202020204" pitchFamily="34" charset="0"/>
                <a:cs typeface="Arial" panose="020B0604020202020204" pitchFamily="34" charset="0"/>
              </a:rPr>
              <a:t>Ne všichni pracovníci se tím řídí, ale odpovědní pracovníci za sterilizaci se dotazují, zda existuje výjimka, když mají kontrolu bioindikátory, BTK, tlakovou zkoušku a každý cyklus kontrola TST testy, </a:t>
            </a:r>
            <a:r>
              <a:rPr lang="cs-CZ" sz="1800" dirty="0">
                <a:solidFill>
                  <a:srgbClr val="171C8F"/>
                </a:solidFill>
                <a:latin typeface="Arial" panose="020B0604020202020204" pitchFamily="34" charset="0"/>
                <a:cs typeface="Arial" panose="020B0604020202020204" pitchFamily="34" charset="0"/>
              </a:rPr>
              <a:t>parametry vyhovují</a:t>
            </a:r>
            <a:r>
              <a:rPr lang="cs-CZ" sz="1800" dirty="0">
                <a:latin typeface="Arial" panose="020B0604020202020204" pitchFamily="34" charset="0"/>
                <a:cs typeface="Arial" panose="020B0604020202020204" pitchFamily="34" charset="0"/>
              </a:rPr>
              <a:t>. V</a:t>
            </a:r>
            <a:r>
              <a:rPr lang="cs-CZ" altLang="de-DE" sz="1800" dirty="0">
                <a:solidFill>
                  <a:srgbClr val="171C8F"/>
                </a:solidFill>
                <a:latin typeface="Arial" panose="020B0604020202020204" pitchFamily="34" charset="0"/>
                <a:cs typeface="Arial" panose="020B0604020202020204" pitchFamily="34" charset="0"/>
              </a:rPr>
              <a:t>ýjimka neexistuje.</a:t>
            </a:r>
          </a:p>
          <a:p>
            <a:pPr marL="457200" lvl="1" indent="0" algn="just">
              <a:buNone/>
            </a:pPr>
            <a:endParaRPr lang="cs-CZ" altLang="de-DE" sz="1800" dirty="0">
              <a:solidFill>
                <a:srgbClr val="171C8F"/>
              </a:solidFill>
              <a:latin typeface="Arial" panose="020B0604020202020204" pitchFamily="34" charset="0"/>
              <a:cs typeface="Arial" panose="020B0604020202020204" pitchFamily="34" charset="0"/>
            </a:endParaRPr>
          </a:p>
          <a:p>
            <a:pPr marL="457200" lvl="1" indent="0" algn="just">
              <a:buNone/>
            </a:pPr>
            <a:r>
              <a:rPr lang="cs-CZ" altLang="de-DE" sz="1800" dirty="0">
                <a:solidFill>
                  <a:srgbClr val="171C8F"/>
                </a:solidFill>
                <a:latin typeface="Arial" panose="020B0604020202020204" pitchFamily="34" charset="0"/>
                <a:cs typeface="Arial" panose="020B0604020202020204" pitchFamily="34" charset="0"/>
              </a:rPr>
              <a:t>Z</a:t>
            </a:r>
            <a:r>
              <a:rPr lang="de-DE" altLang="de-DE" sz="1800" dirty="0" err="1">
                <a:solidFill>
                  <a:srgbClr val="171C8F"/>
                </a:solidFill>
                <a:latin typeface="Arial" panose="020B0604020202020204" pitchFamily="34" charset="0"/>
                <a:cs typeface="Arial" panose="020B0604020202020204" pitchFamily="34" charset="0"/>
              </a:rPr>
              <a:t>dravotnické</a:t>
            </a:r>
            <a:r>
              <a:rPr lang="de-DE" altLang="de-DE" sz="1800" dirty="0">
                <a:solidFill>
                  <a:srgbClr val="171C8F"/>
                </a:solidFill>
                <a:latin typeface="Arial" panose="020B0604020202020204" pitchFamily="34" charset="0"/>
                <a:cs typeface="Arial" panose="020B0604020202020204" pitchFamily="34" charset="0"/>
              </a:rPr>
              <a:t> </a:t>
            </a:r>
            <a:r>
              <a:rPr lang="de-DE" altLang="de-DE" sz="1800" dirty="0" err="1">
                <a:solidFill>
                  <a:srgbClr val="171C8F"/>
                </a:solidFill>
                <a:latin typeface="Arial" panose="020B0604020202020204" pitchFamily="34" charset="0"/>
                <a:cs typeface="Arial" panose="020B0604020202020204" pitchFamily="34" charset="0"/>
              </a:rPr>
              <a:t>zařízení</a:t>
            </a:r>
            <a:r>
              <a:rPr lang="de-DE" altLang="de-DE" sz="1800" dirty="0">
                <a:solidFill>
                  <a:srgbClr val="171C8F"/>
                </a:solidFill>
                <a:latin typeface="Arial" panose="020B0604020202020204" pitchFamily="34" charset="0"/>
                <a:cs typeface="Arial" panose="020B0604020202020204" pitchFamily="34" charset="0"/>
              </a:rPr>
              <a:t> </a:t>
            </a:r>
            <a:r>
              <a:rPr lang="cs-CZ" altLang="de-DE" sz="1800" dirty="0">
                <a:solidFill>
                  <a:srgbClr val="171C8F"/>
                </a:solidFill>
                <a:latin typeface="Arial" panose="020B0604020202020204" pitchFamily="34" charset="0"/>
                <a:cs typeface="Arial" panose="020B0604020202020204" pitchFamily="34" charset="0"/>
              </a:rPr>
              <a:t>může </a:t>
            </a:r>
            <a:r>
              <a:rPr lang="cs-CZ" altLang="de-DE" sz="1800" dirty="0" err="1">
                <a:solidFill>
                  <a:srgbClr val="171C8F"/>
                </a:solidFill>
                <a:latin typeface="Arial" panose="020B0604020202020204" pitchFamily="34" charset="0"/>
                <a:cs typeface="Arial" panose="020B0604020202020204" pitchFamily="34" charset="0"/>
              </a:rPr>
              <a:t>vyu</a:t>
            </a:r>
            <a:r>
              <a:rPr lang="de-DE" altLang="de-DE" sz="1800" dirty="0" err="1">
                <a:solidFill>
                  <a:srgbClr val="171C8F"/>
                </a:solidFill>
                <a:latin typeface="Arial" panose="020B0604020202020204" pitchFamily="34" charset="0"/>
                <a:cs typeface="Arial" panose="020B0604020202020204" pitchFamily="34" charset="0"/>
              </a:rPr>
              <a:t>žit</a:t>
            </a:r>
            <a:r>
              <a:rPr lang="de-DE" altLang="de-DE" sz="1800" dirty="0">
                <a:solidFill>
                  <a:srgbClr val="171C8F"/>
                </a:solidFill>
                <a:latin typeface="Arial" panose="020B0604020202020204" pitchFamily="34" charset="0"/>
                <a:cs typeface="Arial" panose="020B0604020202020204" pitchFamily="34" charset="0"/>
              </a:rPr>
              <a:t> </a:t>
            </a:r>
            <a:r>
              <a:rPr lang="de-DE" altLang="de-DE" sz="1800" dirty="0" err="1">
                <a:solidFill>
                  <a:srgbClr val="171C8F"/>
                </a:solidFill>
                <a:latin typeface="Arial" panose="020B0604020202020204" pitchFamily="34" charset="0"/>
                <a:cs typeface="Arial" panose="020B0604020202020204" pitchFamily="34" charset="0"/>
              </a:rPr>
              <a:t>outsourcing</a:t>
            </a:r>
            <a:r>
              <a:rPr lang="de-DE" altLang="de-DE" sz="1800" dirty="0">
                <a:solidFill>
                  <a:srgbClr val="171C8F"/>
                </a:solidFill>
                <a:latin typeface="Arial" panose="020B0604020202020204" pitchFamily="34" charset="0"/>
                <a:cs typeface="Arial" panose="020B0604020202020204" pitchFamily="34" charset="0"/>
              </a:rPr>
              <a:t> </a:t>
            </a:r>
            <a:r>
              <a:rPr lang="de-DE" altLang="de-DE" sz="1800" dirty="0" err="1">
                <a:solidFill>
                  <a:srgbClr val="171C8F"/>
                </a:solidFill>
                <a:latin typeface="Arial" panose="020B0604020202020204" pitchFamily="34" charset="0"/>
                <a:cs typeface="Arial" panose="020B0604020202020204" pitchFamily="34" charset="0"/>
              </a:rPr>
              <a:t>prostřednictvím</a:t>
            </a:r>
            <a:r>
              <a:rPr lang="de-DE" altLang="de-DE" sz="1800" dirty="0">
                <a:solidFill>
                  <a:srgbClr val="171C8F"/>
                </a:solidFill>
                <a:latin typeface="Arial" panose="020B0604020202020204" pitchFamily="34" charset="0"/>
                <a:cs typeface="Arial" panose="020B0604020202020204" pitchFamily="34" charset="0"/>
              </a:rPr>
              <a:t> </a:t>
            </a:r>
            <a:r>
              <a:rPr lang="de-DE" altLang="de-DE" sz="1800" dirty="0" err="1">
                <a:solidFill>
                  <a:srgbClr val="171C8F"/>
                </a:solidFill>
                <a:latin typeface="Arial" panose="020B0604020202020204" pitchFamily="34" charset="0"/>
                <a:cs typeface="Arial" panose="020B0604020202020204" pitchFamily="34" charset="0"/>
              </a:rPr>
              <a:t>externích</a:t>
            </a:r>
            <a:r>
              <a:rPr lang="de-DE" altLang="de-DE" sz="1800" dirty="0">
                <a:solidFill>
                  <a:srgbClr val="171C8F"/>
                </a:solidFill>
                <a:latin typeface="Arial" panose="020B0604020202020204" pitchFamily="34" charset="0"/>
                <a:cs typeface="Arial" panose="020B0604020202020204" pitchFamily="34" charset="0"/>
              </a:rPr>
              <a:t> </a:t>
            </a:r>
            <a:r>
              <a:rPr lang="de-DE" altLang="de-DE" sz="1800" dirty="0" err="1">
                <a:solidFill>
                  <a:srgbClr val="171C8F"/>
                </a:solidFill>
                <a:latin typeface="Arial" panose="020B0604020202020204" pitchFamily="34" charset="0"/>
                <a:cs typeface="Arial" panose="020B0604020202020204" pitchFamily="34" charset="0"/>
              </a:rPr>
              <a:t>dodavatelů</a:t>
            </a:r>
            <a:r>
              <a:rPr lang="cs-CZ" altLang="de-DE" sz="1800" dirty="0">
                <a:solidFill>
                  <a:srgbClr val="171C8F"/>
                </a:solidFill>
                <a:latin typeface="Arial" panose="020B0604020202020204" pitchFamily="34" charset="0"/>
                <a:cs typeface="Arial" panose="020B0604020202020204" pitchFamily="34" charset="0"/>
              </a:rPr>
              <a:t>, uzavřít </a:t>
            </a:r>
            <a:r>
              <a:rPr lang="de-DE" altLang="de-DE" sz="1800" dirty="0" err="1">
                <a:solidFill>
                  <a:srgbClr val="171C8F"/>
                </a:solidFill>
                <a:latin typeface="Arial" panose="020B0604020202020204" pitchFamily="34" charset="0"/>
                <a:cs typeface="Arial" panose="020B0604020202020204" pitchFamily="34" charset="0"/>
              </a:rPr>
              <a:t>dohodu</a:t>
            </a:r>
            <a:r>
              <a:rPr lang="de-DE" altLang="de-DE" sz="1800" dirty="0">
                <a:solidFill>
                  <a:srgbClr val="171C8F"/>
                </a:solidFill>
                <a:latin typeface="Arial" panose="020B0604020202020204" pitchFamily="34" charset="0"/>
                <a:cs typeface="Arial" panose="020B0604020202020204" pitchFamily="34" charset="0"/>
              </a:rPr>
              <a:t> s </a:t>
            </a:r>
            <a:r>
              <a:rPr lang="de-DE" altLang="de-DE" sz="1800" dirty="0" err="1">
                <a:solidFill>
                  <a:srgbClr val="171C8F"/>
                </a:solidFill>
                <a:latin typeface="Arial" panose="020B0604020202020204" pitchFamily="34" charset="0"/>
                <a:cs typeface="Arial" panose="020B0604020202020204" pitchFamily="34" charset="0"/>
              </a:rPr>
              <a:t>jiným</a:t>
            </a:r>
            <a:r>
              <a:rPr lang="de-DE" altLang="de-DE" sz="1800" dirty="0">
                <a:solidFill>
                  <a:srgbClr val="171C8F"/>
                </a:solidFill>
                <a:latin typeface="Arial" panose="020B0604020202020204" pitchFamily="34" charset="0"/>
                <a:cs typeface="Arial" panose="020B0604020202020204" pitchFamily="34" charset="0"/>
              </a:rPr>
              <a:t> </a:t>
            </a:r>
            <a:r>
              <a:rPr lang="cs-CZ" altLang="de-DE" sz="1800" dirty="0">
                <a:solidFill>
                  <a:srgbClr val="171C8F"/>
                </a:solidFill>
                <a:latin typeface="Arial" panose="020B0604020202020204" pitchFamily="34" charset="0"/>
                <a:cs typeface="Arial" panose="020B0604020202020204" pitchFamily="34" charset="0"/>
              </a:rPr>
              <a:t>poskytovatelem zdravotních služeb nebo používat jednorázové ZP.</a:t>
            </a:r>
            <a:endParaRPr lang="de-DE" altLang="de-DE" sz="1800" dirty="0">
              <a:solidFill>
                <a:srgbClr val="171C8F"/>
              </a:solidFill>
              <a:latin typeface="Arial" panose="020B0604020202020204" pitchFamily="34" charset="0"/>
              <a:cs typeface="Arial" panose="020B0604020202020204" pitchFamily="34" charset="0"/>
            </a:endParaRPr>
          </a:p>
          <a:p>
            <a:pPr marL="0" indent="0">
              <a:buNone/>
            </a:pPr>
            <a:endParaRPr lang="de-DE" altLang="de-D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62EE4D9E-0E48-4081-9B94-70635488B050}"/>
              </a:ext>
            </a:extLst>
          </p:cNvPr>
          <p:cNvSpPr>
            <a:spLocks noGrp="1"/>
          </p:cNvSpPr>
          <p:nvPr>
            <p:ph idx="1"/>
          </p:nvPr>
        </p:nvSpPr>
        <p:spPr/>
        <p:txBody>
          <a:bodyPr>
            <a:normAutofit/>
          </a:bodyPr>
          <a:lstStyle/>
          <a:p>
            <a:pPr marL="0" indent="0">
              <a:buNone/>
            </a:pPr>
            <a:r>
              <a:rPr lang="cs-CZ" sz="3200" dirty="0">
                <a:solidFill>
                  <a:srgbClr val="171C8F"/>
                </a:solidFill>
                <a:latin typeface="Arial" panose="020B0604020202020204" pitchFamily="34" charset="0"/>
                <a:cs typeface="Arial" panose="020B0604020202020204" pitchFamily="34" charset="0"/>
              </a:rPr>
              <a:t>                              Děkuji za pozornost</a:t>
            </a:r>
            <a:endParaRPr lang="de-DE" sz="3200" dirty="0">
              <a:solidFill>
                <a:srgbClr val="171C8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0018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3" name="WordArt 2">
            <a:extLst>
              <a:ext uri="{FF2B5EF4-FFF2-40B4-BE49-F238E27FC236}">
                <a16:creationId xmlns:a16="http://schemas.microsoft.com/office/drawing/2014/main" id="{95E51C55-5724-4950-8D06-4050996F3E21}"/>
              </a:ext>
            </a:extLst>
          </p:cNvPr>
          <p:cNvSpPr>
            <a:spLocks noChangeArrowheads="1" noChangeShapeType="1" noTextEdit="1"/>
          </p:cNvSpPr>
          <p:nvPr/>
        </p:nvSpPr>
        <p:spPr bwMode="auto">
          <a:xfrm rot="21360000">
            <a:off x="3613441" y="867241"/>
            <a:ext cx="5256000" cy="5423040"/>
          </a:xfrm>
          <a:prstGeom prst="rect">
            <a:avLst/>
          </a:prstGeom>
        </p:spPr>
        <p:txBody>
          <a:bodyPr spcFirstLastPara="1" wrap="none" fromWordArt="1">
            <a:prstTxWarp prst="textArchUp">
              <a:avLst>
                <a:gd name="adj" fmla="val 10800000"/>
              </a:avLst>
            </a:prstTxWarp>
          </a:bodyPr>
          <a:lstStyle/>
          <a:p>
            <a:pPr algn="ctr"/>
            <a:endParaRPr lang="de-DE" sz="3266" kern="10" dirty="0">
              <a:ln w="9360">
                <a:solidFill>
                  <a:srgbClr val="000000"/>
                </a:solidFill>
                <a:miter lim="800000"/>
                <a:headEnd/>
                <a:tailEnd/>
              </a:ln>
              <a:solidFill>
                <a:srgbClr val="000000"/>
              </a:solidFill>
              <a:latin typeface="Arial Black" panose="020B0A040201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E8737B-3E68-479E-A00D-8DEF29820938}"/>
              </a:ext>
            </a:extLst>
          </p:cNvPr>
          <p:cNvSpPr>
            <a:spLocks noGrp="1"/>
          </p:cNvSpPr>
          <p:nvPr>
            <p:ph type="title"/>
          </p:nvPr>
        </p:nvSpPr>
        <p:spPr/>
        <p:txBody>
          <a:bodyPr/>
          <a:lstStyle/>
          <a:p>
            <a:r>
              <a:rPr lang="cs-CZ" altLang="cs-CZ" dirty="0">
                <a:solidFill>
                  <a:srgbClr val="171C8F"/>
                </a:solidFill>
                <a:latin typeface="Arial" panose="020B0604020202020204" pitchFamily="34" charset="0"/>
                <a:cs typeface="Arial" panose="020B0604020202020204" pitchFamily="34" charset="0"/>
              </a:rPr>
              <a:t>Legislativa</a:t>
            </a:r>
            <a:endParaRPr lang="de-DE" dirty="0"/>
          </a:p>
        </p:txBody>
      </p:sp>
      <p:sp>
        <p:nvSpPr>
          <p:cNvPr id="3" name="Zástupný symbol pro obsah 2">
            <a:extLst>
              <a:ext uri="{FF2B5EF4-FFF2-40B4-BE49-F238E27FC236}">
                <a16:creationId xmlns:a16="http://schemas.microsoft.com/office/drawing/2014/main" id="{56FFB153-72F9-4992-BB01-8FF57076AD26}"/>
              </a:ext>
            </a:extLst>
          </p:cNvPr>
          <p:cNvSpPr>
            <a:spLocks noGrp="1"/>
          </p:cNvSpPr>
          <p:nvPr>
            <p:ph idx="1"/>
          </p:nvPr>
        </p:nvSpPr>
        <p:spPr/>
        <p:txBody>
          <a:bodyPr>
            <a:normAutofit/>
          </a:bodyPr>
          <a:lstStyle/>
          <a:p>
            <a:pPr marL="0" indent="0" defTabSz="632207" eaLnBrk="0" fontAlgn="base" hangingPunct="0">
              <a:spcBef>
                <a:spcPts val="694"/>
              </a:spcBef>
              <a:spcAft>
                <a:spcPct val="0"/>
              </a:spcAft>
              <a:buNone/>
            </a:pPr>
            <a:r>
              <a:rPr lang="en-GB" altLang="cs-CZ" sz="1400" dirty="0" err="1">
                <a:solidFill>
                  <a:srgbClr val="171C8F"/>
                </a:solidFill>
                <a:latin typeface="Arial" panose="020B0604020202020204" pitchFamily="34" charset="0"/>
                <a:cs typeface="Arial" panose="020B0604020202020204" pitchFamily="34" charset="0"/>
              </a:rPr>
              <a:t>Zákon</a:t>
            </a:r>
            <a:r>
              <a:rPr lang="en-GB" altLang="cs-CZ" sz="1400" dirty="0">
                <a:solidFill>
                  <a:srgbClr val="171C8F"/>
                </a:solidFill>
                <a:latin typeface="Arial" panose="020B0604020202020204" pitchFamily="34" charset="0"/>
                <a:cs typeface="Arial" panose="020B0604020202020204" pitchFamily="34" charset="0"/>
              </a:rPr>
              <a:t> č. 258/2000 Sb., o </a:t>
            </a:r>
            <a:r>
              <a:rPr lang="en-GB" altLang="cs-CZ" sz="1400" dirty="0" err="1">
                <a:solidFill>
                  <a:srgbClr val="171C8F"/>
                </a:solidFill>
                <a:latin typeface="Arial" panose="020B0604020202020204" pitchFamily="34" charset="0"/>
                <a:cs typeface="Arial" panose="020B0604020202020204" pitchFamily="34" charset="0"/>
              </a:rPr>
              <a:t>ochraně</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veřejného</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zdraví</a:t>
            </a:r>
            <a:r>
              <a:rPr lang="en-GB" altLang="cs-CZ" sz="1400" dirty="0">
                <a:solidFill>
                  <a:srgbClr val="171C8F"/>
                </a:solidFill>
                <a:latin typeface="Arial" panose="020B0604020202020204" pitchFamily="34" charset="0"/>
                <a:cs typeface="Arial" panose="020B0604020202020204" pitchFamily="34" charset="0"/>
              </a:rPr>
              <a:t> a o </a:t>
            </a:r>
            <a:r>
              <a:rPr lang="en-GB" altLang="cs-CZ" sz="1400" dirty="0" err="1">
                <a:solidFill>
                  <a:srgbClr val="171C8F"/>
                </a:solidFill>
                <a:latin typeface="Arial" panose="020B0604020202020204" pitchFamily="34" charset="0"/>
                <a:cs typeface="Arial" panose="020B0604020202020204" pitchFamily="34" charset="0"/>
              </a:rPr>
              <a:t>změně</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některých</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souvisejících</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zákonů</a:t>
            </a:r>
            <a:r>
              <a:rPr lang="en-GB" altLang="cs-CZ" sz="1400" dirty="0">
                <a:solidFill>
                  <a:srgbClr val="171C8F"/>
                </a:solidFill>
                <a:latin typeface="Arial" panose="020B0604020202020204" pitchFamily="34" charset="0"/>
                <a:cs typeface="Arial" panose="020B0604020202020204" pitchFamily="34" charset="0"/>
              </a:rPr>
              <a:t> (§15, §17, §18, §46 odst.1, §100), </a:t>
            </a:r>
            <a:r>
              <a:rPr lang="en-GB" altLang="cs-CZ" sz="1400" dirty="0" err="1">
                <a:solidFill>
                  <a:srgbClr val="171C8F"/>
                </a:solidFill>
                <a:latin typeface="Arial" panose="020B0604020202020204" pitchFamily="34" charset="0"/>
                <a:cs typeface="Arial" panose="020B0604020202020204" pitchFamily="34" charset="0"/>
              </a:rPr>
              <a:t>ve</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znění</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pozdějších</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předpisů</a:t>
            </a:r>
            <a:endParaRPr lang="cs-CZ" altLang="cs-CZ" sz="1400" dirty="0">
              <a:solidFill>
                <a:srgbClr val="171C8F"/>
              </a:solidFill>
              <a:latin typeface="Arial" panose="020B0604020202020204" pitchFamily="34" charset="0"/>
              <a:cs typeface="Arial" panose="020B0604020202020204" pitchFamily="34" charset="0"/>
            </a:endParaRPr>
          </a:p>
          <a:p>
            <a:pPr marL="0" indent="0" defTabSz="632207" eaLnBrk="0" fontAlgn="base" hangingPunct="0">
              <a:spcBef>
                <a:spcPts val="694"/>
              </a:spcBef>
              <a:spcAft>
                <a:spcPct val="0"/>
              </a:spcAft>
              <a:buNone/>
            </a:pPr>
            <a:r>
              <a:rPr lang="cs-CZ" altLang="cs-CZ" sz="1400" dirty="0">
                <a:solidFill>
                  <a:srgbClr val="171C8F"/>
                </a:solidFill>
                <a:latin typeface="Arial" panose="020B0604020202020204" pitchFamily="34" charset="0"/>
                <a:cs typeface="Arial" panose="020B0604020202020204" pitchFamily="34" charset="0"/>
              </a:rPr>
              <a:t>Zákona č.372//2011 Sb., o zdravotních službách a podmínkách jejich poskytování ve znění  pozdějších předpisů </a:t>
            </a:r>
          </a:p>
          <a:p>
            <a:pPr marL="0" indent="0" defTabSz="632207" eaLnBrk="0" fontAlgn="base" hangingPunct="0">
              <a:spcBef>
                <a:spcPts val="694"/>
              </a:spcBef>
              <a:spcAft>
                <a:spcPct val="0"/>
              </a:spcAft>
              <a:buNone/>
            </a:pPr>
            <a:r>
              <a:rPr lang="en-GB" altLang="cs-CZ" sz="1400" dirty="0" err="1">
                <a:solidFill>
                  <a:srgbClr val="171C8F"/>
                </a:solidFill>
                <a:latin typeface="Arial" panose="020B0604020202020204" pitchFamily="34" charset="0"/>
                <a:cs typeface="Arial" panose="020B0604020202020204" pitchFamily="34" charset="0"/>
              </a:rPr>
              <a:t>Zákon</a:t>
            </a:r>
            <a:r>
              <a:rPr lang="en-GB" altLang="cs-CZ" sz="1400" dirty="0">
                <a:solidFill>
                  <a:srgbClr val="171C8F"/>
                </a:solidFill>
                <a:latin typeface="Arial" panose="020B0604020202020204" pitchFamily="34" charset="0"/>
                <a:cs typeface="Arial" panose="020B0604020202020204" pitchFamily="34" charset="0"/>
              </a:rPr>
              <a:t> č.268/2014 Sb., o </a:t>
            </a:r>
            <a:r>
              <a:rPr lang="en-GB" altLang="cs-CZ" sz="1400" dirty="0" err="1">
                <a:solidFill>
                  <a:srgbClr val="171C8F"/>
                </a:solidFill>
                <a:latin typeface="Arial" panose="020B0604020202020204" pitchFamily="34" charset="0"/>
                <a:cs typeface="Arial" panose="020B0604020202020204" pitchFamily="34" charset="0"/>
              </a:rPr>
              <a:t>zdravotnických</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prostředcích</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ve</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znění</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pozdějších</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předpisů</a:t>
            </a:r>
            <a:r>
              <a:rPr lang="en-GB" altLang="cs-CZ" sz="1400" dirty="0">
                <a:solidFill>
                  <a:srgbClr val="171C8F"/>
                </a:solidFill>
                <a:latin typeface="Arial" panose="020B0604020202020204" pitchFamily="34" charset="0"/>
                <a:cs typeface="Arial" panose="020B0604020202020204" pitchFamily="34" charset="0"/>
              </a:rPr>
              <a:t>., </a:t>
            </a:r>
            <a:r>
              <a:rPr lang="cs-CZ" altLang="cs-CZ" sz="1400" dirty="0">
                <a:solidFill>
                  <a:srgbClr val="171C8F"/>
                </a:solidFill>
                <a:latin typeface="Arial" panose="020B0604020202020204" pitchFamily="34" charset="0"/>
                <a:cs typeface="Arial" panose="020B0604020202020204" pitchFamily="34" charset="0"/>
              </a:rPr>
              <a:t>č.89/2021 Sb.</a:t>
            </a:r>
          </a:p>
          <a:p>
            <a:pPr marL="0" indent="0" defTabSz="632207" eaLnBrk="0" fontAlgn="base" hangingPunct="0">
              <a:spcBef>
                <a:spcPts val="694"/>
              </a:spcBef>
              <a:spcAft>
                <a:spcPct val="0"/>
              </a:spcAft>
              <a:buNone/>
            </a:pPr>
            <a:r>
              <a:rPr lang="en-GB" altLang="cs-CZ" sz="1400" dirty="0" err="1">
                <a:solidFill>
                  <a:srgbClr val="19237D"/>
                </a:solidFill>
                <a:latin typeface="Arial" panose="020B0604020202020204" pitchFamily="34" charset="0"/>
                <a:cs typeface="Arial" panose="020B0604020202020204" pitchFamily="34" charset="0"/>
              </a:rPr>
              <a:t>Zákon</a:t>
            </a:r>
            <a:r>
              <a:rPr lang="en-GB" altLang="cs-CZ" sz="1400" dirty="0">
                <a:solidFill>
                  <a:srgbClr val="19237D"/>
                </a:solidFill>
                <a:latin typeface="Arial" panose="020B0604020202020204" pitchFamily="34" charset="0"/>
                <a:cs typeface="Arial" panose="020B0604020202020204" pitchFamily="34" charset="0"/>
              </a:rPr>
              <a:t> o </a:t>
            </a:r>
            <a:r>
              <a:rPr lang="en-GB" altLang="cs-CZ" sz="1400" dirty="0" err="1">
                <a:solidFill>
                  <a:srgbClr val="19237D"/>
                </a:solidFill>
                <a:latin typeface="Arial" panose="020B0604020202020204" pitchFamily="34" charset="0"/>
                <a:cs typeface="Arial" panose="020B0604020202020204" pitchFamily="34" charset="0"/>
              </a:rPr>
              <a:t>odpadech</a:t>
            </a:r>
            <a:r>
              <a:rPr lang="en-GB" altLang="cs-CZ" sz="1400" dirty="0">
                <a:solidFill>
                  <a:srgbClr val="19237D"/>
                </a:solidFill>
                <a:latin typeface="Arial" panose="020B0604020202020204" pitchFamily="34" charset="0"/>
                <a:cs typeface="Arial" panose="020B0604020202020204" pitchFamily="34" charset="0"/>
              </a:rPr>
              <a:t> č. </a:t>
            </a:r>
            <a:r>
              <a:rPr lang="cs-CZ" altLang="cs-CZ" sz="1400" dirty="0">
                <a:solidFill>
                  <a:srgbClr val="19237D"/>
                </a:solidFill>
                <a:latin typeface="Arial" panose="020B0604020202020204" pitchFamily="34" charset="0"/>
                <a:cs typeface="Arial" panose="020B0604020202020204" pitchFamily="34" charset="0"/>
              </a:rPr>
              <a:t>541</a:t>
            </a:r>
            <a:r>
              <a:rPr lang="en-GB" altLang="cs-CZ" sz="1400" dirty="0">
                <a:solidFill>
                  <a:srgbClr val="19237D"/>
                </a:solidFill>
                <a:latin typeface="Arial" panose="020B0604020202020204" pitchFamily="34" charset="0"/>
                <a:cs typeface="Arial" panose="020B0604020202020204" pitchFamily="34" charset="0"/>
              </a:rPr>
              <a:t>/20</a:t>
            </a:r>
            <a:r>
              <a:rPr lang="cs-CZ" altLang="cs-CZ" sz="1400" dirty="0">
                <a:solidFill>
                  <a:srgbClr val="19237D"/>
                </a:solidFill>
                <a:latin typeface="Arial" panose="020B0604020202020204" pitchFamily="34" charset="0"/>
                <a:cs typeface="Arial" panose="020B0604020202020204" pitchFamily="34" charset="0"/>
              </a:rPr>
              <a:t>20</a:t>
            </a:r>
            <a:r>
              <a:rPr lang="en-GB" altLang="cs-CZ" sz="1400" dirty="0">
                <a:solidFill>
                  <a:srgbClr val="19237D"/>
                </a:solidFill>
                <a:latin typeface="Arial" panose="020B0604020202020204" pitchFamily="34" charset="0"/>
                <a:cs typeface="Arial" panose="020B0604020202020204" pitchFamily="34" charset="0"/>
              </a:rPr>
              <a:t> Sb.</a:t>
            </a:r>
            <a:endParaRPr lang="cs-CZ" altLang="cs-CZ" sz="1400" dirty="0">
              <a:solidFill>
                <a:srgbClr val="19237D"/>
              </a:solidFill>
              <a:latin typeface="Arial" panose="020B0604020202020204" pitchFamily="34" charset="0"/>
              <a:cs typeface="Arial" panose="020B0604020202020204" pitchFamily="34" charset="0"/>
            </a:endParaRPr>
          </a:p>
          <a:p>
            <a:pPr marL="0" indent="0" defTabSz="632207" eaLnBrk="0" fontAlgn="base" hangingPunct="0">
              <a:spcBef>
                <a:spcPts val="694"/>
              </a:spcBef>
              <a:spcAft>
                <a:spcPct val="0"/>
              </a:spcAft>
              <a:buNone/>
            </a:pPr>
            <a:r>
              <a:rPr lang="en-GB" altLang="cs-CZ" sz="1400" dirty="0" err="1">
                <a:solidFill>
                  <a:srgbClr val="171C8F"/>
                </a:solidFill>
                <a:latin typeface="Arial" panose="020B0604020202020204" pitchFamily="34" charset="0"/>
                <a:cs typeface="Arial" panose="020B0604020202020204" pitchFamily="34" charset="0"/>
              </a:rPr>
              <a:t>Zákon</a:t>
            </a:r>
            <a:r>
              <a:rPr lang="en-GB" altLang="cs-CZ" sz="1400" dirty="0">
                <a:solidFill>
                  <a:srgbClr val="171C8F"/>
                </a:solidFill>
                <a:latin typeface="Arial" panose="020B0604020202020204" pitchFamily="34" charset="0"/>
                <a:cs typeface="Arial" panose="020B0604020202020204" pitchFamily="34" charset="0"/>
              </a:rPr>
              <a:t> č. 324/2016 </a:t>
            </a:r>
            <a:r>
              <a:rPr lang="en-GB" altLang="cs-CZ" sz="1400" dirty="0" err="1">
                <a:solidFill>
                  <a:srgbClr val="171C8F"/>
                </a:solidFill>
                <a:latin typeface="Arial" panose="020B0604020202020204" pitchFamily="34" charset="0"/>
                <a:cs typeface="Arial" panose="020B0604020202020204" pitchFamily="34" charset="0"/>
              </a:rPr>
              <a:t>Sb.,o</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podmínkách</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biocidů</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na</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trh</a:t>
            </a:r>
            <a:r>
              <a:rPr lang="en-GB" altLang="cs-CZ" sz="1400" dirty="0">
                <a:solidFill>
                  <a:srgbClr val="171C8F"/>
                </a:solidFill>
                <a:latin typeface="Arial" panose="020B0604020202020204" pitchFamily="34" charset="0"/>
                <a:cs typeface="Arial" panose="020B0604020202020204" pitchFamily="34" charset="0"/>
              </a:rPr>
              <a:t>…</a:t>
            </a:r>
            <a:r>
              <a:rPr lang="cs-CZ" altLang="cs-CZ" sz="1400" dirty="0">
                <a:solidFill>
                  <a:srgbClr val="171C8F"/>
                </a:solidFill>
                <a:latin typeface="Arial" panose="020B0604020202020204" pitchFamily="34" charset="0"/>
                <a:cs typeface="Arial" panose="020B0604020202020204" pitchFamily="34" charset="0"/>
              </a:rPr>
              <a:t>.</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ve</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znění</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pozdějších</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předpisů</a:t>
            </a:r>
            <a:endParaRPr lang="cs-CZ" altLang="cs-CZ" sz="1400" dirty="0">
              <a:solidFill>
                <a:srgbClr val="171C8F"/>
              </a:solidFill>
              <a:latin typeface="Arial" panose="020B0604020202020204" pitchFamily="34" charset="0"/>
              <a:cs typeface="Arial" panose="020B0604020202020204" pitchFamily="34" charset="0"/>
            </a:endParaRPr>
          </a:p>
          <a:p>
            <a:pPr marL="0" indent="0">
              <a:buNone/>
            </a:pPr>
            <a:r>
              <a:rPr lang="cs-CZ" altLang="cs-CZ" sz="1400" dirty="0">
                <a:solidFill>
                  <a:srgbClr val="171C8F"/>
                </a:solidFill>
                <a:latin typeface="Arial" panose="020B0604020202020204" pitchFamily="34" charset="0"/>
                <a:cs typeface="Arial" panose="020B0604020202020204" pitchFamily="34" charset="0"/>
              </a:rPr>
              <a:t>Vyhláška č. 339/2022 </a:t>
            </a:r>
            <a:r>
              <a:rPr lang="cs-CZ" altLang="cs-CZ" sz="1400" dirty="0" err="1">
                <a:solidFill>
                  <a:srgbClr val="171C8F"/>
                </a:solidFill>
                <a:latin typeface="Arial" panose="020B0604020202020204" pitchFamily="34" charset="0"/>
                <a:cs typeface="Arial" panose="020B0604020202020204" pitchFamily="34" charset="0"/>
              </a:rPr>
              <a:t>Sb.,kterou</a:t>
            </a:r>
            <a:r>
              <a:rPr lang="cs-CZ" altLang="cs-CZ" sz="1400" dirty="0">
                <a:solidFill>
                  <a:srgbClr val="171C8F"/>
                </a:solidFill>
                <a:latin typeface="Arial" panose="020B0604020202020204" pitchFamily="34" charset="0"/>
                <a:cs typeface="Arial" panose="020B0604020202020204" pitchFamily="34" charset="0"/>
              </a:rPr>
              <a:t> se mění </a:t>
            </a:r>
            <a:r>
              <a:rPr lang="cs-CZ" altLang="cs-CZ" sz="1400" dirty="0" err="1">
                <a:solidFill>
                  <a:srgbClr val="171C8F"/>
                </a:solidFill>
                <a:latin typeface="Arial" panose="020B0604020202020204" pitchFamily="34" charset="0"/>
                <a:cs typeface="Arial" panose="020B0604020202020204" pitchFamily="34" charset="0"/>
              </a:rPr>
              <a:t>vyhl.č</a:t>
            </a:r>
            <a:r>
              <a:rPr lang="cs-CZ" altLang="cs-CZ" sz="1400" dirty="0">
                <a:solidFill>
                  <a:srgbClr val="171C8F"/>
                </a:solidFill>
                <a:latin typeface="Arial" panose="020B0604020202020204" pitchFamily="34" charset="0"/>
                <a:cs typeface="Arial" panose="020B0604020202020204" pitchFamily="34" charset="0"/>
              </a:rPr>
              <a:t>. 92/2012 </a:t>
            </a:r>
            <a:r>
              <a:rPr lang="cs-CZ" altLang="cs-CZ" sz="1400" dirty="0" err="1">
                <a:solidFill>
                  <a:srgbClr val="171C8F"/>
                </a:solidFill>
                <a:latin typeface="Arial" panose="020B0604020202020204" pitchFamily="34" charset="0"/>
                <a:cs typeface="Arial" panose="020B0604020202020204" pitchFamily="34" charset="0"/>
              </a:rPr>
              <a:t>Sb</a:t>
            </a:r>
            <a:r>
              <a:rPr lang="cs-CZ" altLang="cs-CZ" sz="1400" dirty="0">
                <a:solidFill>
                  <a:srgbClr val="171C8F"/>
                </a:solidFill>
                <a:latin typeface="Arial" panose="020B0604020202020204" pitchFamily="34" charset="0"/>
                <a:cs typeface="Arial" panose="020B0604020202020204" pitchFamily="34" charset="0"/>
              </a:rPr>
              <a:t> o požadavcích na minimální technické a věcné vybavení zdravotnických zařízení a kontaktních  pracovišť domácí péče, ve znění vyhlášky č.284/2017 Sb.                                                                                                                                                </a:t>
            </a:r>
          </a:p>
          <a:p>
            <a:pPr marL="0" indent="0" defTabSz="632207" eaLnBrk="0" fontAlgn="base" hangingPunct="0">
              <a:spcBef>
                <a:spcPts val="694"/>
              </a:spcBef>
              <a:spcAft>
                <a:spcPct val="0"/>
              </a:spcAft>
              <a:buNone/>
            </a:pPr>
            <a:r>
              <a:rPr lang="en-GB" altLang="cs-CZ" sz="1400" dirty="0" err="1">
                <a:solidFill>
                  <a:srgbClr val="171C8F"/>
                </a:solidFill>
                <a:latin typeface="Arial" panose="020B0604020202020204" pitchFamily="34" charset="0"/>
                <a:cs typeface="Arial" panose="020B0604020202020204" pitchFamily="34" charset="0"/>
              </a:rPr>
              <a:t>Vyhláška</a:t>
            </a:r>
            <a:r>
              <a:rPr lang="en-GB" altLang="cs-CZ" sz="1400" dirty="0">
                <a:solidFill>
                  <a:srgbClr val="171C8F"/>
                </a:solidFill>
                <a:latin typeface="Arial" panose="020B0604020202020204" pitchFamily="34" charset="0"/>
                <a:cs typeface="Arial" panose="020B0604020202020204" pitchFamily="34" charset="0"/>
              </a:rPr>
              <a:t> </a:t>
            </a:r>
            <a:r>
              <a:rPr lang="cs-CZ" altLang="cs-CZ" sz="1400" dirty="0">
                <a:solidFill>
                  <a:srgbClr val="171C8F"/>
                </a:solidFill>
                <a:latin typeface="Arial" panose="020B0604020202020204" pitchFamily="34" charset="0"/>
                <a:cs typeface="Arial" panose="020B0604020202020204" pitchFamily="34" charset="0"/>
              </a:rPr>
              <a:t> </a:t>
            </a:r>
            <a:r>
              <a:rPr lang="en-GB" altLang="cs-CZ" sz="1400" dirty="0">
                <a:solidFill>
                  <a:srgbClr val="171C8F"/>
                </a:solidFill>
                <a:latin typeface="Arial" panose="020B0604020202020204" pitchFamily="34" charset="0"/>
                <a:cs typeface="Arial" panose="020B0604020202020204" pitchFamily="34" charset="0"/>
              </a:rPr>
              <a:t>č. </a:t>
            </a:r>
            <a:r>
              <a:rPr lang="cs-CZ" altLang="cs-CZ" sz="1400" dirty="0">
                <a:solidFill>
                  <a:srgbClr val="171C8F"/>
                </a:solidFill>
                <a:latin typeface="Arial" panose="020B0604020202020204" pitchFamily="34" charset="0"/>
                <a:cs typeface="Arial" panose="020B0604020202020204" pitchFamily="34" charset="0"/>
              </a:rPr>
              <a:t>306/2012 o</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podmínk</a:t>
            </a:r>
            <a:r>
              <a:rPr lang="cs-CZ" altLang="cs-CZ" sz="1400" dirty="0" err="1">
                <a:solidFill>
                  <a:srgbClr val="171C8F"/>
                </a:solidFill>
                <a:latin typeface="Arial" panose="020B0604020202020204" pitchFamily="34" charset="0"/>
                <a:cs typeface="Arial" panose="020B0604020202020204" pitchFamily="34" charset="0"/>
              </a:rPr>
              <a:t>ách</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předcházení</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vzniku</a:t>
            </a:r>
            <a:r>
              <a:rPr lang="en-GB" altLang="cs-CZ" sz="1400" dirty="0">
                <a:solidFill>
                  <a:srgbClr val="171C8F"/>
                </a:solidFill>
                <a:latin typeface="Arial" panose="020B0604020202020204" pitchFamily="34" charset="0"/>
                <a:cs typeface="Arial" panose="020B0604020202020204" pitchFamily="34" charset="0"/>
              </a:rPr>
              <a:t> a </a:t>
            </a:r>
            <a:r>
              <a:rPr lang="en-GB" altLang="cs-CZ" sz="1400" dirty="0" err="1">
                <a:solidFill>
                  <a:srgbClr val="171C8F"/>
                </a:solidFill>
                <a:latin typeface="Arial" panose="020B0604020202020204" pitchFamily="34" charset="0"/>
                <a:cs typeface="Arial" panose="020B0604020202020204" pitchFamily="34" charset="0"/>
              </a:rPr>
              <a:t>šíření</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infekčních</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onemocnění</a:t>
            </a:r>
            <a:r>
              <a:rPr lang="en-GB" altLang="cs-CZ" sz="1400" dirty="0">
                <a:solidFill>
                  <a:srgbClr val="171C8F"/>
                </a:solidFill>
                <a:latin typeface="Arial" panose="020B0604020202020204" pitchFamily="34" charset="0"/>
                <a:cs typeface="Arial" panose="020B0604020202020204" pitchFamily="34" charset="0"/>
              </a:rPr>
              <a:t> a </a:t>
            </a:r>
            <a:r>
              <a:rPr lang="en-GB" altLang="cs-CZ" sz="1400" dirty="0" err="1">
                <a:solidFill>
                  <a:srgbClr val="171C8F"/>
                </a:solidFill>
                <a:latin typeface="Arial" panose="020B0604020202020204" pitchFamily="34" charset="0"/>
                <a:cs typeface="Arial" panose="020B0604020202020204" pitchFamily="34" charset="0"/>
              </a:rPr>
              <a:t>hygienické</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požadavky</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na</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provoz</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zdravotnických</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zařízení</a:t>
            </a:r>
            <a:r>
              <a:rPr lang="en-GB" altLang="cs-CZ" sz="1400" dirty="0">
                <a:solidFill>
                  <a:srgbClr val="171C8F"/>
                </a:solidFill>
                <a:latin typeface="Arial" panose="020B0604020202020204" pitchFamily="34" charset="0"/>
                <a:cs typeface="Arial" panose="020B0604020202020204" pitchFamily="34" charset="0"/>
              </a:rPr>
              <a:t> a </a:t>
            </a:r>
            <a:r>
              <a:rPr lang="cs-CZ" altLang="cs-CZ" sz="1400" dirty="0">
                <a:solidFill>
                  <a:srgbClr val="171C8F"/>
                </a:solidFill>
                <a:latin typeface="Arial" panose="020B0604020202020204" pitchFamily="34" charset="0"/>
                <a:cs typeface="Arial" panose="020B0604020202020204" pitchFamily="34" charset="0"/>
              </a:rPr>
              <a:t>vybraných zařízení sociálních služeb /1.1.2024/</a:t>
            </a:r>
          </a:p>
          <a:p>
            <a:pPr marL="0" indent="0" defTabSz="632207" eaLnBrk="0" fontAlgn="base" hangingPunct="0">
              <a:spcBef>
                <a:spcPts val="694"/>
              </a:spcBef>
              <a:spcAft>
                <a:spcPct val="0"/>
              </a:spcAft>
              <a:buNone/>
            </a:pPr>
            <a:r>
              <a:rPr lang="en-GB" altLang="cs-CZ" sz="1400" dirty="0" err="1">
                <a:solidFill>
                  <a:srgbClr val="171C8F"/>
                </a:solidFill>
                <a:latin typeface="Arial" panose="020B0604020202020204" pitchFamily="34" charset="0"/>
                <a:cs typeface="Arial" panose="020B0604020202020204" pitchFamily="34" charset="0"/>
              </a:rPr>
              <a:t>Metodické</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opatření</a:t>
            </a:r>
            <a:r>
              <a:rPr lang="en-GB" altLang="cs-CZ" sz="1400" dirty="0">
                <a:solidFill>
                  <a:srgbClr val="171C8F"/>
                </a:solidFill>
                <a:latin typeface="Arial" panose="020B0604020202020204" pitchFamily="34" charset="0"/>
                <a:cs typeface="Arial" panose="020B0604020202020204" pitchFamily="34" charset="0"/>
              </a:rPr>
              <a:t> č. </a:t>
            </a:r>
            <a:r>
              <a:rPr lang="cs-CZ" altLang="cs-CZ" sz="1400" dirty="0">
                <a:solidFill>
                  <a:srgbClr val="171C8F"/>
                </a:solidFill>
                <a:latin typeface="Arial" panose="020B0604020202020204" pitchFamily="34" charset="0"/>
                <a:cs typeface="Arial" panose="020B0604020202020204" pitchFamily="34" charset="0"/>
              </a:rPr>
              <a:t>5</a:t>
            </a:r>
            <a:r>
              <a:rPr lang="en-GB" altLang="cs-CZ" sz="1400" dirty="0">
                <a:solidFill>
                  <a:srgbClr val="171C8F"/>
                </a:solidFill>
                <a:latin typeface="Arial" panose="020B0604020202020204" pitchFamily="34" charset="0"/>
                <a:cs typeface="Arial" panose="020B0604020202020204" pitchFamily="34" charset="0"/>
              </a:rPr>
              <a:t>/20</a:t>
            </a:r>
            <a:r>
              <a:rPr lang="cs-CZ" altLang="cs-CZ" sz="1400" dirty="0">
                <a:solidFill>
                  <a:srgbClr val="171C8F"/>
                </a:solidFill>
                <a:latin typeface="Arial" panose="020B0604020202020204" pitchFamily="34" charset="0"/>
                <a:cs typeface="Arial" panose="020B0604020202020204" pitchFamily="34" charset="0"/>
              </a:rPr>
              <a:t>12</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Věstník</a:t>
            </a:r>
            <a:r>
              <a:rPr lang="en-GB" altLang="cs-CZ" sz="1400" dirty="0">
                <a:solidFill>
                  <a:srgbClr val="171C8F"/>
                </a:solidFill>
                <a:latin typeface="Arial" panose="020B0604020202020204" pitchFamily="34" charset="0"/>
                <a:cs typeface="Arial" panose="020B0604020202020204" pitchFamily="34" charset="0"/>
              </a:rPr>
              <a:t> MZ ČR – </a:t>
            </a:r>
            <a:r>
              <a:rPr lang="en-GB" altLang="cs-CZ" sz="1400" dirty="0" err="1">
                <a:solidFill>
                  <a:srgbClr val="171C8F"/>
                </a:solidFill>
                <a:latin typeface="Arial" panose="020B0604020202020204" pitchFamily="34" charset="0"/>
                <a:cs typeface="Arial" panose="020B0604020202020204" pitchFamily="34" charset="0"/>
              </a:rPr>
              <a:t>Hygien</a:t>
            </a:r>
            <a:r>
              <a:rPr lang="cs-CZ" altLang="cs-CZ" sz="1400" dirty="0">
                <a:solidFill>
                  <a:srgbClr val="171C8F"/>
                </a:solidFill>
                <a:latin typeface="Arial" panose="020B0604020202020204" pitchFamily="34" charset="0"/>
                <a:cs typeface="Arial" panose="020B0604020202020204" pitchFamily="34" charset="0"/>
              </a:rPr>
              <a:t>a rukou při </a:t>
            </a:r>
            <a:r>
              <a:rPr lang="en-GB" altLang="cs-CZ" sz="1400" dirty="0" err="1">
                <a:solidFill>
                  <a:srgbClr val="171C8F"/>
                </a:solidFill>
                <a:latin typeface="Arial" panose="020B0604020202020204" pitchFamily="34" charset="0"/>
                <a:cs typeface="Arial" panose="020B0604020202020204" pitchFamily="34" charset="0"/>
              </a:rPr>
              <a:t>zabezpečení</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zdravotní</a:t>
            </a:r>
            <a:r>
              <a:rPr lang="en-GB" altLang="cs-CZ" sz="1400" dirty="0">
                <a:solidFill>
                  <a:srgbClr val="171C8F"/>
                </a:solidFill>
                <a:latin typeface="Arial" panose="020B0604020202020204" pitchFamily="34" charset="0"/>
                <a:cs typeface="Arial" panose="020B0604020202020204" pitchFamily="34" charset="0"/>
              </a:rPr>
              <a:t> </a:t>
            </a:r>
            <a:r>
              <a:rPr lang="en-GB" altLang="cs-CZ" sz="1400" dirty="0" err="1">
                <a:solidFill>
                  <a:srgbClr val="171C8F"/>
                </a:solidFill>
                <a:latin typeface="Arial" panose="020B0604020202020204" pitchFamily="34" charset="0"/>
                <a:cs typeface="Arial" panose="020B0604020202020204" pitchFamily="34" charset="0"/>
              </a:rPr>
              <a:t>péč</a:t>
            </a:r>
            <a:r>
              <a:rPr lang="cs-CZ" altLang="cs-CZ" sz="1400" dirty="0">
                <a:solidFill>
                  <a:srgbClr val="171C8F"/>
                </a:solidFill>
                <a:latin typeface="Arial" panose="020B0604020202020204" pitchFamily="34" charset="0"/>
                <a:cs typeface="Arial" panose="020B0604020202020204" pitchFamily="34" charset="0"/>
              </a:rPr>
              <a:t>e</a:t>
            </a:r>
          </a:p>
          <a:p>
            <a:pPr marL="0" indent="0" defTabSz="632207" eaLnBrk="0" fontAlgn="base" hangingPunct="0">
              <a:spcBef>
                <a:spcPts val="694"/>
              </a:spcBef>
              <a:spcAft>
                <a:spcPct val="0"/>
              </a:spcAft>
              <a:buNone/>
            </a:pPr>
            <a:r>
              <a:rPr lang="cs-CZ" altLang="cs-CZ" sz="1400" dirty="0">
                <a:solidFill>
                  <a:srgbClr val="171C8F"/>
                </a:solidFill>
                <a:latin typeface="Arial" panose="020B0604020202020204" pitchFamily="34" charset="0"/>
                <a:cs typeface="Arial" panose="020B0604020202020204" pitchFamily="34" charset="0"/>
              </a:rPr>
              <a:t>Metodický návod č. 1/2014 -  k provádění kontroly účinnosti sterilizačních přístrojů </a:t>
            </a:r>
          </a:p>
          <a:p>
            <a:endParaRPr lang="de-DE" dirty="0"/>
          </a:p>
        </p:txBody>
      </p:sp>
    </p:spTree>
    <p:extLst>
      <p:ext uri="{BB962C8B-B14F-4D97-AF65-F5344CB8AC3E}">
        <p14:creationId xmlns:p14="http://schemas.microsoft.com/office/powerpoint/2010/main" val="1654016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4DDB01-59D3-437D-A195-5B06FC83CBCE}"/>
              </a:ext>
            </a:extLst>
          </p:cNvPr>
          <p:cNvSpPr>
            <a:spLocks noGrp="1"/>
          </p:cNvSpPr>
          <p:nvPr>
            <p:ph type="title"/>
          </p:nvPr>
        </p:nvSpPr>
        <p:spPr/>
        <p:txBody>
          <a:bodyPr>
            <a:normAutofit/>
          </a:bodyPr>
          <a:lstStyle/>
          <a:p>
            <a:r>
              <a:rPr lang="cs-CZ" sz="3600" dirty="0">
                <a:solidFill>
                  <a:srgbClr val="171C8F"/>
                </a:solidFill>
                <a:latin typeface="Arial" panose="020B0604020202020204" pitchFamily="34" charset="0"/>
                <a:cs typeface="Arial" panose="020B0604020202020204" pitchFamily="34" charset="0"/>
              </a:rPr>
              <a:t>                       Příčina </a:t>
            </a:r>
            <a:endParaRPr lang="de-DE" sz="3600" dirty="0">
              <a:solidFill>
                <a:srgbClr val="171C8F"/>
              </a:solidFill>
              <a:latin typeface="Arial" panose="020B0604020202020204" pitchFamily="34" charset="0"/>
              <a:cs typeface="Arial" panose="020B0604020202020204" pitchFamily="34" charset="0"/>
            </a:endParaRPr>
          </a:p>
        </p:txBody>
      </p:sp>
      <p:sp>
        <p:nvSpPr>
          <p:cNvPr id="3" name="Zástupný symbol pro obsah 2">
            <a:extLst>
              <a:ext uri="{FF2B5EF4-FFF2-40B4-BE49-F238E27FC236}">
                <a16:creationId xmlns:a16="http://schemas.microsoft.com/office/drawing/2014/main" id="{D42F433F-D94F-46DB-ADAE-FFC509E035BE}"/>
              </a:ext>
            </a:extLst>
          </p:cNvPr>
          <p:cNvSpPr>
            <a:spLocks noGrp="1"/>
          </p:cNvSpPr>
          <p:nvPr>
            <p:ph idx="1"/>
          </p:nvPr>
        </p:nvSpPr>
        <p:spPr/>
        <p:txBody>
          <a:bodyPr>
            <a:normAutofit/>
          </a:bodyPr>
          <a:lstStyle/>
          <a:p>
            <a:pPr marL="0" indent="0">
              <a:buNone/>
            </a:pPr>
            <a:r>
              <a:rPr lang="cs-CZ" sz="1800" dirty="0">
                <a:solidFill>
                  <a:srgbClr val="171C8F"/>
                </a:solidFill>
                <a:latin typeface="Arial" panose="020B0604020202020204" pitchFamily="34" charset="0"/>
                <a:cs typeface="Arial" panose="020B0604020202020204" pitchFamily="34" charset="0"/>
              </a:rPr>
              <a:t>Generační problém ?</a:t>
            </a:r>
          </a:p>
          <a:p>
            <a:pPr marL="0" indent="0">
              <a:buNone/>
            </a:pPr>
            <a:r>
              <a:rPr lang="cs-CZ" sz="1800" dirty="0">
                <a:solidFill>
                  <a:srgbClr val="171C8F"/>
                </a:solidFill>
                <a:latin typeface="Arial" panose="020B0604020202020204" pitchFamily="34" charset="0"/>
                <a:cs typeface="Arial" panose="020B0604020202020204" pitchFamily="34" charset="0"/>
              </a:rPr>
              <a:t>Změna systému vzdělávání a kreditů ?</a:t>
            </a:r>
          </a:p>
          <a:p>
            <a:pPr marL="0" indent="0">
              <a:buNone/>
            </a:pPr>
            <a:r>
              <a:rPr lang="cs-CZ" sz="1800" dirty="0">
                <a:solidFill>
                  <a:srgbClr val="171C8F"/>
                </a:solidFill>
                <a:latin typeface="Arial" panose="020B0604020202020204" pitchFamily="34" charset="0"/>
                <a:cs typeface="Arial" panose="020B0604020202020204" pitchFamily="34" charset="0"/>
              </a:rPr>
              <a:t>Omezené finance na vzdělávání ! </a:t>
            </a:r>
          </a:p>
          <a:p>
            <a:pPr marL="0" indent="0">
              <a:buNone/>
            </a:pPr>
            <a:r>
              <a:rPr lang="cs-CZ" sz="1800" dirty="0">
                <a:solidFill>
                  <a:srgbClr val="171C8F"/>
                </a:solidFill>
                <a:latin typeface="Arial" panose="020B0604020202020204" pitchFamily="34" charset="0"/>
                <a:cs typeface="Arial" panose="020B0604020202020204" pitchFamily="34" charset="0"/>
              </a:rPr>
              <a:t>Omezení možnosti výběru na odborné akce / 1 účastník = 1 akce/rok</a:t>
            </a:r>
          </a:p>
          <a:p>
            <a:pPr marL="0" indent="0">
              <a:buNone/>
            </a:pPr>
            <a:r>
              <a:rPr lang="cs-CZ" sz="1800" dirty="0">
                <a:solidFill>
                  <a:srgbClr val="171C8F"/>
                </a:solidFill>
                <a:latin typeface="Arial" panose="020B0604020202020204" pitchFamily="34" charset="0"/>
                <a:cs typeface="Arial" panose="020B0604020202020204" pitchFamily="34" charset="0"/>
              </a:rPr>
              <a:t>Podpora aktivní účasti v mnoha případech nezvýší možnost účastnit se více akcí.</a:t>
            </a:r>
            <a:endParaRPr lang="de-DE" sz="1800" dirty="0">
              <a:solidFill>
                <a:srgbClr val="171C8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9053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F9CD12-B664-4A51-9497-1E668C3CD4C1}"/>
              </a:ext>
            </a:extLst>
          </p:cNvPr>
          <p:cNvSpPr>
            <a:spLocks noGrp="1"/>
          </p:cNvSpPr>
          <p:nvPr>
            <p:ph type="title"/>
          </p:nvPr>
        </p:nvSpPr>
        <p:spPr/>
        <p:txBody>
          <a:bodyPr>
            <a:normAutofit/>
          </a:bodyPr>
          <a:lstStyle/>
          <a:p>
            <a:r>
              <a:rPr lang="cs-CZ" sz="3600" dirty="0">
                <a:solidFill>
                  <a:srgbClr val="171C8F"/>
                </a:solidFill>
                <a:latin typeface="Arial" panose="020B0604020202020204" pitchFamily="34" charset="0"/>
                <a:cs typeface="Arial" panose="020B0604020202020204" pitchFamily="34" charset="0"/>
              </a:rPr>
              <a:t>Terminologie v dezinfekci a sterilizaci</a:t>
            </a:r>
            <a:endParaRPr lang="de-DE" sz="3600" dirty="0">
              <a:solidFill>
                <a:srgbClr val="171C8F"/>
              </a:solidFill>
              <a:latin typeface="Arial" panose="020B0604020202020204" pitchFamily="34" charset="0"/>
              <a:cs typeface="Arial" panose="020B0604020202020204" pitchFamily="34" charset="0"/>
            </a:endParaRPr>
          </a:p>
        </p:txBody>
      </p:sp>
      <p:sp>
        <p:nvSpPr>
          <p:cNvPr id="3" name="Zástupný symbol pro obsah 2">
            <a:extLst>
              <a:ext uri="{FF2B5EF4-FFF2-40B4-BE49-F238E27FC236}">
                <a16:creationId xmlns:a16="http://schemas.microsoft.com/office/drawing/2014/main" id="{7073A9B1-50C5-4366-926D-1B94380D9CF6}"/>
              </a:ext>
            </a:extLst>
          </p:cNvPr>
          <p:cNvSpPr>
            <a:spLocks noGrp="1"/>
          </p:cNvSpPr>
          <p:nvPr>
            <p:ph idx="1"/>
          </p:nvPr>
        </p:nvSpPr>
        <p:spPr>
          <a:xfrm>
            <a:off x="838200" y="1825625"/>
            <a:ext cx="10515600" cy="2738185"/>
          </a:xfrm>
        </p:spPr>
        <p:txBody>
          <a:bodyPr spcCol="0" anchor="t" anchorCtr="0">
            <a:spAutoFit/>
          </a:bodyPr>
          <a:lstStyle/>
          <a:p>
            <a:r>
              <a:rPr lang="cs-CZ" sz="1800" dirty="0">
                <a:solidFill>
                  <a:srgbClr val="171C8F"/>
                </a:solidFill>
                <a:latin typeface="Arial" panose="020B0604020202020204" pitchFamily="34" charset="0"/>
                <a:cs typeface="Arial" panose="020B0604020202020204" pitchFamily="34" charset="0"/>
              </a:rPr>
              <a:t>Je úskalím nejen pořádaných akreditovaných kurzů a forem vzdělávání, ale i výsledkem v praxi.</a:t>
            </a:r>
          </a:p>
          <a:p>
            <a:r>
              <a:rPr lang="cs-CZ" sz="1800" dirty="0">
                <a:solidFill>
                  <a:srgbClr val="171C8F"/>
                </a:solidFill>
                <a:latin typeface="Arial" panose="020B0604020202020204" pitchFamily="34" charset="0"/>
                <a:cs typeface="Arial" panose="020B0604020202020204" pitchFamily="34" charset="0"/>
              </a:rPr>
              <a:t>Převaha neodborných, slangových výrazů mezi sebou nikoho nepohorší, ale pro vzdělávací akci pro zdravotníky je to nepřijatelné.</a:t>
            </a:r>
            <a:endParaRPr lang="cs-CZ" sz="1800" dirty="0">
              <a:solidFill>
                <a:srgbClr val="FF0000"/>
              </a:solidFill>
              <a:latin typeface="Arial" panose="020B0604020202020204" pitchFamily="34" charset="0"/>
              <a:cs typeface="Arial" panose="020B0604020202020204" pitchFamily="34" charset="0"/>
            </a:endParaRPr>
          </a:p>
          <a:p>
            <a:r>
              <a:rPr lang="cs-CZ" sz="1800" dirty="0">
                <a:solidFill>
                  <a:srgbClr val="171C8F"/>
                </a:solidFill>
                <a:latin typeface="Arial" panose="020B0604020202020204" pitchFamily="34" charset="0"/>
                <a:cs typeface="Arial" panose="020B0604020202020204" pitchFamily="34" charset="0"/>
              </a:rPr>
              <a:t>Z anotace akreditovaných kurzů  a jiných forem výuky v dezinfekci a sterilizaci má být určen nejen cíl, ale zajištěna odbornost lektorů/  bez rozdílu VŠ, SZP apod. </a:t>
            </a:r>
          </a:p>
          <a:p>
            <a:r>
              <a:rPr lang="cs-CZ" sz="1800" dirty="0">
                <a:solidFill>
                  <a:srgbClr val="171C8F"/>
                </a:solidFill>
                <a:latin typeface="Arial" panose="020B0604020202020204" pitchFamily="34" charset="0"/>
                <a:cs typeface="Arial" panose="020B0604020202020204" pitchFamily="34" charset="0"/>
              </a:rPr>
              <a:t>P</a:t>
            </a:r>
            <a:r>
              <a:rPr lang="de-DE" sz="1800" dirty="0" err="1">
                <a:solidFill>
                  <a:srgbClr val="171C8F"/>
                </a:solidFill>
                <a:latin typeface="Arial" panose="020B0604020202020204" pitchFamily="34" charset="0"/>
                <a:cs typeface="Arial" panose="020B0604020202020204" pitchFamily="34" charset="0"/>
              </a:rPr>
              <a:t>oskytovatel</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zdravotních</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služeb</a:t>
            </a:r>
            <a:r>
              <a:rPr lang="de-DE" sz="1800" dirty="0">
                <a:solidFill>
                  <a:srgbClr val="171C8F"/>
                </a:solidFill>
                <a:latin typeface="Arial" panose="020B0604020202020204" pitchFamily="34" charset="0"/>
                <a:cs typeface="Arial" panose="020B0604020202020204" pitchFamily="34" charset="0"/>
              </a:rPr>
              <a:t> v</a:t>
            </a:r>
            <a:r>
              <a:rPr lang="cs-CZ" sz="1800" dirty="0">
                <a:solidFill>
                  <a:srgbClr val="171C8F"/>
                </a:solidFill>
                <a:latin typeface="Arial" panose="020B0604020202020204" pitchFamily="34" charset="0"/>
                <a:cs typeface="Arial" panose="020B0604020202020204" pitchFamily="34" charset="0"/>
              </a:rPr>
              <a:t>e</a:t>
            </a:r>
            <a:r>
              <a:rPr lang="de-DE" sz="1800" dirty="0">
                <a:solidFill>
                  <a:srgbClr val="171C8F"/>
                </a:solidFill>
                <a:latin typeface="Arial" panose="020B0604020202020204" pitchFamily="34" charset="0"/>
                <a:cs typeface="Arial" panose="020B0604020202020204" pitchFamily="34" charset="0"/>
              </a:rPr>
              <a:t> </a:t>
            </a:r>
            <a:r>
              <a:rPr lang="cs-CZ" sz="1800" dirty="0">
                <a:solidFill>
                  <a:srgbClr val="171C8F"/>
                </a:solidFill>
                <a:latin typeface="Arial" panose="020B0604020202020204" pitchFamily="34" charset="0"/>
                <a:cs typeface="Arial" panose="020B0604020202020204" pitchFamily="34" charset="0"/>
              </a:rPr>
              <a:t>svých</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objektech</a:t>
            </a:r>
            <a:r>
              <a:rPr lang="de-DE" sz="1800" dirty="0">
                <a:solidFill>
                  <a:srgbClr val="171C8F"/>
                </a:solidFill>
                <a:latin typeface="Arial" panose="020B0604020202020204" pitchFamily="34" charset="0"/>
                <a:cs typeface="Arial" panose="020B0604020202020204" pitchFamily="34" charset="0"/>
              </a:rPr>
              <a:t> </a:t>
            </a:r>
            <a:r>
              <a:rPr lang="cs-CZ" sz="1800" dirty="0">
                <a:solidFill>
                  <a:srgbClr val="171C8F"/>
                </a:solidFill>
                <a:latin typeface="Arial" panose="020B0604020202020204" pitchFamily="34" charset="0"/>
                <a:cs typeface="Arial" panose="020B0604020202020204" pitchFamily="34" charset="0"/>
              </a:rPr>
              <a:t>má oprávnění ze zákona č.258/2000 Sb. v platném znění dle § 58 odst.1 provádět </a:t>
            </a:r>
            <a:r>
              <a:rPr lang="de-DE" sz="1800" dirty="0" err="1">
                <a:solidFill>
                  <a:srgbClr val="171C8F"/>
                </a:solidFill>
                <a:latin typeface="Arial" panose="020B0604020202020204" pitchFamily="34" charset="0"/>
                <a:cs typeface="Arial" panose="020B0604020202020204" pitchFamily="34" charset="0"/>
              </a:rPr>
              <a:t>speciální</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ochrann</a:t>
            </a:r>
            <a:r>
              <a:rPr lang="cs-CZ" sz="1800" dirty="0">
                <a:solidFill>
                  <a:srgbClr val="171C8F"/>
                </a:solidFill>
                <a:latin typeface="Arial" panose="020B0604020202020204" pitchFamily="34" charset="0"/>
                <a:cs typeface="Arial" panose="020B0604020202020204" pitchFamily="34" charset="0"/>
              </a:rPr>
              <a:t>ou</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dezinfekc</a:t>
            </a:r>
            <a:r>
              <a:rPr lang="cs-CZ" sz="1800" dirty="0">
                <a:solidFill>
                  <a:srgbClr val="171C8F"/>
                </a:solidFill>
                <a:latin typeface="Arial" panose="020B0604020202020204" pitchFamily="34" charset="0"/>
                <a:cs typeface="Arial" panose="020B0604020202020204" pitchFamily="34" charset="0"/>
              </a:rPr>
              <a:t>i.</a:t>
            </a:r>
          </a:p>
          <a:p>
            <a:endParaRPr lang="de-DE" dirty="0"/>
          </a:p>
        </p:txBody>
      </p:sp>
    </p:spTree>
    <p:extLst>
      <p:ext uri="{BB962C8B-B14F-4D97-AF65-F5344CB8AC3E}">
        <p14:creationId xmlns:p14="http://schemas.microsoft.com/office/powerpoint/2010/main" val="44590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Nadpis 1">
            <a:extLst>
              <a:ext uri="{FF2B5EF4-FFF2-40B4-BE49-F238E27FC236}">
                <a16:creationId xmlns:a16="http://schemas.microsoft.com/office/drawing/2014/main" id="{6DDA7FCE-D713-4287-BADB-714A1159A00F}"/>
              </a:ext>
            </a:extLst>
          </p:cNvPr>
          <p:cNvSpPr>
            <a:spLocks noGrp="1"/>
          </p:cNvSpPr>
          <p:nvPr>
            <p:ph type="title"/>
          </p:nvPr>
        </p:nvSpPr>
        <p:spPr>
          <a:xfrm>
            <a:off x="1497874" y="365761"/>
            <a:ext cx="9170126" cy="2272666"/>
          </a:xfrm>
        </p:spPr>
        <p:txBody>
          <a:bodyPr>
            <a:normAutofit/>
          </a:bodyPr>
          <a:lstStyle/>
          <a:p>
            <a:r>
              <a:rPr lang="cs-CZ" altLang="cs-CZ" sz="3600" dirty="0">
                <a:solidFill>
                  <a:srgbClr val="171C8F"/>
                </a:solidFill>
                <a:latin typeface="Arial" panose="020B0604020202020204" pitchFamily="34" charset="0"/>
                <a:cs typeface="Arial" panose="020B0604020202020204" pitchFamily="34" charset="0"/>
              </a:rPr>
              <a:t>Vzdělávání zdravotnických pracovníků</a:t>
            </a:r>
          </a:p>
        </p:txBody>
      </p:sp>
      <p:sp>
        <p:nvSpPr>
          <p:cNvPr id="63491" name="Zástupný symbol pro obsah 2">
            <a:extLst>
              <a:ext uri="{FF2B5EF4-FFF2-40B4-BE49-F238E27FC236}">
                <a16:creationId xmlns:a16="http://schemas.microsoft.com/office/drawing/2014/main" id="{0468B4CC-74E9-45FE-853E-AF45A95ACB13}"/>
              </a:ext>
            </a:extLst>
          </p:cNvPr>
          <p:cNvSpPr>
            <a:spLocks noGrp="1"/>
          </p:cNvSpPr>
          <p:nvPr>
            <p:ph idx="1"/>
          </p:nvPr>
        </p:nvSpPr>
        <p:spPr/>
        <p:txBody>
          <a:bodyPr/>
          <a:lstStyle/>
          <a:p>
            <a:pPr marL="0" indent="0">
              <a:buNone/>
            </a:pPr>
            <a:endParaRPr lang="cs-CZ" altLang="cs-CZ" sz="1800" dirty="0"/>
          </a:p>
          <a:p>
            <a:pPr marL="0" indent="0">
              <a:lnSpc>
                <a:spcPct val="100000"/>
              </a:lnSpc>
              <a:spcBef>
                <a:spcPct val="0"/>
              </a:spcBef>
              <a:buNone/>
            </a:pPr>
            <a:r>
              <a:rPr lang="cs-CZ" altLang="cs-CZ" sz="1800" dirty="0">
                <a:solidFill>
                  <a:srgbClr val="171C8F"/>
                </a:solidFill>
                <a:latin typeface="Arial" panose="020B0604020202020204" pitchFamily="34" charset="0"/>
                <a:cs typeface="Arial" panose="020B0604020202020204" pitchFamily="34" charset="0"/>
              </a:rPr>
              <a:t>Samotná účast na procesu vzdělávání nezakládá možnost vzdělávat jiné pracovníky. Citovat postupy, metody na interních seminářích, konferencích apod. - ano, vydávat certifikáty o účasti, aktivní, pasivní účast, ano,  proškolení ne.</a:t>
            </a:r>
          </a:p>
          <a:p>
            <a:pPr marL="0" indent="0">
              <a:lnSpc>
                <a:spcPct val="100000"/>
              </a:lnSpc>
              <a:spcBef>
                <a:spcPct val="0"/>
              </a:spcBef>
              <a:buNone/>
            </a:pPr>
            <a:r>
              <a:rPr lang="cs-CZ" altLang="cs-CZ" sz="1800" dirty="0">
                <a:solidFill>
                  <a:srgbClr val="171C8F"/>
                </a:solidFill>
                <a:latin typeface="Arial" panose="020B0604020202020204" pitchFamily="34" charset="0"/>
                <a:cs typeface="Arial" panose="020B0604020202020204" pitchFamily="34" charset="0"/>
              </a:rPr>
              <a:t>Doklad o účasti neudělá z nikoho odborníka v praxi.</a:t>
            </a:r>
          </a:p>
          <a:p>
            <a:pPr marL="0" indent="0">
              <a:lnSpc>
                <a:spcPct val="100000"/>
              </a:lnSpc>
              <a:spcBef>
                <a:spcPct val="0"/>
              </a:spcBef>
              <a:buNone/>
            </a:pPr>
            <a:endParaRPr lang="cs-CZ" altLang="cs-CZ" sz="1800" dirty="0">
              <a:solidFill>
                <a:srgbClr val="171C8F"/>
              </a:solidFill>
              <a:latin typeface="Arial" panose="020B0604020202020204" pitchFamily="34" charset="0"/>
              <a:cs typeface="Arial" panose="020B0604020202020204" pitchFamily="34" charset="0"/>
            </a:endParaRPr>
          </a:p>
          <a:p>
            <a:pPr marL="0" indent="0">
              <a:lnSpc>
                <a:spcPct val="100000"/>
              </a:lnSpc>
              <a:spcBef>
                <a:spcPct val="0"/>
              </a:spcBef>
              <a:buNone/>
            </a:pPr>
            <a:r>
              <a:rPr lang="cs-CZ" altLang="cs-CZ" sz="1800" dirty="0">
                <a:solidFill>
                  <a:srgbClr val="171C8F"/>
                </a:solidFill>
                <a:latin typeface="Arial" panose="020B0604020202020204" pitchFamily="34" charset="0"/>
                <a:cs typeface="Arial" panose="020B0604020202020204" pitchFamily="34" charset="0"/>
              </a:rPr>
              <a:t>Přesto se někteří účastníci vyjadřují, že mají doklad o účasti a proškolení  a že mohou školit a školí!</a:t>
            </a:r>
          </a:p>
          <a:p>
            <a:pPr marL="0" indent="0">
              <a:lnSpc>
                <a:spcPct val="100000"/>
              </a:lnSpc>
              <a:spcBef>
                <a:spcPct val="0"/>
              </a:spcBef>
              <a:buNone/>
            </a:pPr>
            <a:endParaRPr lang="cs-CZ" altLang="cs-CZ" sz="1800" dirty="0">
              <a:solidFill>
                <a:srgbClr val="171C8F"/>
              </a:solidFill>
              <a:latin typeface="Arial" panose="020B0604020202020204" pitchFamily="34" charset="0"/>
              <a:cs typeface="Arial" panose="020B0604020202020204" pitchFamily="34" charset="0"/>
            </a:endParaRPr>
          </a:p>
          <a:p>
            <a:pPr marL="0" indent="0">
              <a:lnSpc>
                <a:spcPct val="100000"/>
              </a:lnSpc>
              <a:spcBef>
                <a:spcPct val="0"/>
              </a:spcBef>
              <a:buNone/>
            </a:pPr>
            <a:r>
              <a:rPr lang="cs-CZ" altLang="cs-CZ" sz="1800" dirty="0">
                <a:solidFill>
                  <a:srgbClr val="171C8F"/>
                </a:solidFill>
                <a:latin typeface="Arial" panose="020B0604020202020204" pitchFamily="34" charset="0"/>
                <a:cs typeface="Arial" panose="020B0604020202020204" pitchFamily="34" charset="0"/>
              </a:rPr>
              <a:t>Účast na akreditovaných kurzech, teorie, praxe, obhájení odborné práce, závěrečná zkouška, účastníka staví do jiné pozice a certifikát má řadu ustanovení k čemu je oprávněn.</a:t>
            </a:r>
          </a:p>
        </p:txBody>
      </p:sp>
    </p:spTree>
    <p:extLst>
      <p:ext uri="{BB962C8B-B14F-4D97-AF65-F5344CB8AC3E}">
        <p14:creationId xmlns:p14="http://schemas.microsoft.com/office/powerpoint/2010/main" val="1942891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AEEFAC-2D92-429F-AD8E-629B00E9E0C4}"/>
              </a:ext>
            </a:extLst>
          </p:cNvPr>
          <p:cNvSpPr>
            <a:spLocks noGrp="1"/>
          </p:cNvSpPr>
          <p:nvPr>
            <p:ph type="title"/>
          </p:nvPr>
        </p:nvSpPr>
        <p:spPr>
          <a:xfrm>
            <a:off x="838200" y="118278"/>
            <a:ext cx="10515600" cy="1325563"/>
          </a:xfrm>
        </p:spPr>
        <p:txBody>
          <a:bodyPr>
            <a:normAutofit/>
          </a:bodyPr>
          <a:lstStyle/>
          <a:p>
            <a:r>
              <a:rPr lang="cs-CZ" sz="3600" dirty="0">
                <a:solidFill>
                  <a:srgbClr val="171C8F"/>
                </a:solidFill>
                <a:latin typeface="Arial" panose="020B0604020202020204" pitchFamily="34" charset="0"/>
                <a:cs typeface="Arial" panose="020B0604020202020204" pitchFamily="34" charset="0"/>
              </a:rPr>
              <a:t>Pořádání kurzu dezinfekce a sterilizace</a:t>
            </a:r>
            <a:br>
              <a:rPr lang="cs-CZ" sz="3600" dirty="0">
                <a:solidFill>
                  <a:srgbClr val="171C8F"/>
                </a:solidFill>
                <a:latin typeface="Arial" panose="020B0604020202020204" pitchFamily="34" charset="0"/>
                <a:cs typeface="Arial" panose="020B0604020202020204" pitchFamily="34" charset="0"/>
              </a:rPr>
            </a:br>
            <a:r>
              <a:rPr lang="cs-CZ" sz="1800" dirty="0">
                <a:solidFill>
                  <a:srgbClr val="171C8F"/>
                </a:solidFill>
                <a:latin typeface="Arial" panose="020B0604020202020204" pitchFamily="34" charset="0"/>
                <a:cs typeface="Arial" panose="020B0604020202020204" pitchFamily="34" charset="0"/>
              </a:rPr>
              <a:t>Zdůvodnění a cíl</a:t>
            </a:r>
            <a:endParaRPr lang="de-DE" sz="1800" dirty="0">
              <a:solidFill>
                <a:srgbClr val="171C8F"/>
              </a:solidFill>
              <a:latin typeface="Arial" panose="020B0604020202020204" pitchFamily="34" charset="0"/>
              <a:cs typeface="Arial" panose="020B0604020202020204" pitchFamily="34" charset="0"/>
            </a:endParaRPr>
          </a:p>
        </p:txBody>
      </p:sp>
      <p:sp>
        <p:nvSpPr>
          <p:cNvPr id="3" name="Zástupný symbol pro obsah 2">
            <a:extLst>
              <a:ext uri="{FF2B5EF4-FFF2-40B4-BE49-F238E27FC236}">
                <a16:creationId xmlns:a16="http://schemas.microsoft.com/office/drawing/2014/main" id="{50CCCCB9-64E9-4807-B439-43609711CA85}"/>
              </a:ext>
            </a:extLst>
          </p:cNvPr>
          <p:cNvSpPr>
            <a:spLocks noGrp="1"/>
          </p:cNvSpPr>
          <p:nvPr>
            <p:ph idx="1"/>
          </p:nvPr>
        </p:nvSpPr>
        <p:spPr>
          <a:xfrm>
            <a:off x="838200" y="1443841"/>
            <a:ext cx="10515600" cy="4351338"/>
          </a:xfrm>
        </p:spPr>
        <p:txBody>
          <a:bodyPr>
            <a:normAutofit lnSpcReduction="10000"/>
          </a:bodyPr>
          <a:lstStyle/>
          <a:p>
            <a:pPr algn="just"/>
            <a:r>
              <a:rPr lang="cs-CZ" sz="1800" dirty="0">
                <a:solidFill>
                  <a:srgbClr val="171C8F"/>
                </a:solidFill>
                <a:latin typeface="Arial" panose="020B0604020202020204" pitchFamily="34" charset="0"/>
                <a:cs typeface="Arial" panose="020B0604020202020204" pitchFamily="34" charset="0"/>
              </a:rPr>
              <a:t>Zdůvodnění kurzu:  </a:t>
            </a:r>
          </a:p>
          <a:p>
            <a:pPr algn="just"/>
            <a:r>
              <a:rPr lang="de-DE" sz="1800" dirty="0" err="1">
                <a:solidFill>
                  <a:srgbClr val="171C8F"/>
                </a:solidFill>
                <a:latin typeface="Arial" panose="020B0604020202020204" pitchFamily="34" charset="0"/>
                <a:cs typeface="Arial" panose="020B0604020202020204" pitchFamily="34" charset="0"/>
              </a:rPr>
              <a:t>Zdravotnický</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pracovník</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při</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výkonu</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svého</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povolání</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pracuje</a:t>
            </a:r>
            <a:r>
              <a:rPr lang="de-DE" sz="1800" dirty="0">
                <a:solidFill>
                  <a:srgbClr val="171C8F"/>
                </a:solidFill>
                <a:latin typeface="Arial" panose="020B0604020202020204" pitchFamily="34" charset="0"/>
                <a:cs typeface="Arial" panose="020B0604020202020204" pitchFamily="34" charset="0"/>
              </a:rPr>
              <a:t> s </a:t>
            </a:r>
            <a:r>
              <a:rPr lang="de-DE" sz="1800" dirty="0" err="1">
                <a:solidFill>
                  <a:srgbClr val="171C8F"/>
                </a:solidFill>
                <a:latin typeface="Arial" panose="020B0604020202020204" pitchFamily="34" charset="0"/>
                <a:cs typeface="Arial" panose="020B0604020202020204" pitchFamily="34" charset="0"/>
              </a:rPr>
              <a:t>různými</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pomůckami</a:t>
            </a:r>
            <a:r>
              <a:rPr lang="de-DE" sz="1800" dirty="0">
                <a:solidFill>
                  <a:srgbClr val="171C8F"/>
                </a:solidFill>
                <a:latin typeface="Arial" panose="020B0604020202020204" pitchFamily="34" charset="0"/>
                <a:cs typeface="Arial" panose="020B0604020202020204" pitchFamily="34" charset="0"/>
              </a:rPr>
              <a:t> a </a:t>
            </a:r>
            <a:r>
              <a:rPr lang="de-DE" sz="1800" dirty="0" err="1">
                <a:solidFill>
                  <a:srgbClr val="FF0000"/>
                </a:solidFill>
                <a:latin typeface="Arial" panose="020B0604020202020204" pitchFamily="34" charset="0"/>
                <a:cs typeface="Arial" panose="020B0604020202020204" pitchFamily="34" charset="0"/>
              </a:rPr>
              <a:t>nástroji</a:t>
            </a:r>
            <a:r>
              <a:rPr lang="de-DE" sz="1800" dirty="0">
                <a:solidFill>
                  <a:srgbClr val="FF0000"/>
                </a:solidFill>
                <a:latin typeface="Arial" panose="020B0604020202020204" pitchFamily="34" charset="0"/>
                <a:cs typeface="Arial" panose="020B0604020202020204" pitchFamily="34" charset="0"/>
              </a:rPr>
              <a:t>.</a:t>
            </a:r>
            <a:r>
              <a:rPr lang="de-DE" sz="1800" dirty="0">
                <a:solidFill>
                  <a:srgbClr val="171C8F"/>
                </a:solidFill>
                <a:latin typeface="Arial" panose="020B0604020202020204" pitchFamily="34" charset="0"/>
                <a:cs typeface="Arial" panose="020B0604020202020204" pitchFamily="34" charset="0"/>
              </a:rPr>
              <a:t> </a:t>
            </a:r>
            <a:endParaRPr lang="cs-CZ" sz="1800" dirty="0">
              <a:solidFill>
                <a:srgbClr val="171C8F"/>
              </a:solidFill>
              <a:latin typeface="Arial" panose="020B0604020202020204" pitchFamily="34" charset="0"/>
              <a:cs typeface="Arial" panose="020B0604020202020204" pitchFamily="34" charset="0"/>
            </a:endParaRPr>
          </a:p>
          <a:p>
            <a:pPr algn="just"/>
            <a:r>
              <a:rPr lang="cs-CZ" sz="1800" dirty="0">
                <a:solidFill>
                  <a:srgbClr val="171C8F"/>
                </a:solidFill>
                <a:latin typeface="Arial" panose="020B0604020202020204" pitchFamily="34" charset="0"/>
                <a:cs typeface="Arial" panose="020B0604020202020204" pitchFamily="34" charset="0"/>
              </a:rPr>
              <a:t>Denně vystavuje zdravotnický pracovník </a:t>
            </a:r>
            <a:r>
              <a:rPr lang="de-DE" sz="1800" dirty="0" err="1">
                <a:solidFill>
                  <a:srgbClr val="171C8F"/>
                </a:solidFill>
                <a:latin typeface="Arial" panose="020B0604020202020204" pitchFamily="34" charset="0"/>
                <a:cs typeface="Arial" panose="020B0604020202020204" pitchFamily="34" charset="0"/>
              </a:rPr>
              <a:t>sebe</a:t>
            </a:r>
            <a:r>
              <a:rPr lang="de-DE" sz="1800" dirty="0">
                <a:solidFill>
                  <a:srgbClr val="171C8F"/>
                </a:solidFill>
                <a:latin typeface="Arial" panose="020B0604020202020204" pitchFamily="34" charset="0"/>
                <a:cs typeface="Arial" panose="020B0604020202020204" pitchFamily="34" charset="0"/>
              </a:rPr>
              <a:t> i </a:t>
            </a:r>
            <a:r>
              <a:rPr lang="de-DE" sz="1800" dirty="0" err="1">
                <a:solidFill>
                  <a:srgbClr val="171C8F"/>
                </a:solidFill>
                <a:latin typeface="Arial" panose="020B0604020202020204" pitchFamily="34" charset="0"/>
                <a:cs typeface="Arial" panose="020B0604020202020204" pitchFamily="34" charset="0"/>
              </a:rPr>
              <a:t>pacienty</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riziku</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přenosu</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profesionálních</a:t>
            </a:r>
            <a:r>
              <a:rPr lang="de-DE" sz="1800" dirty="0">
                <a:solidFill>
                  <a:srgbClr val="171C8F"/>
                </a:solidFill>
                <a:latin typeface="Arial" panose="020B0604020202020204" pitchFamily="34" charset="0"/>
                <a:cs typeface="Arial" panose="020B0604020202020204" pitchFamily="34" charset="0"/>
              </a:rPr>
              <a:t> a </a:t>
            </a:r>
            <a:r>
              <a:rPr lang="de-DE" sz="1800" dirty="0" err="1">
                <a:solidFill>
                  <a:srgbClr val="FF0000"/>
                </a:solidFill>
                <a:latin typeface="Arial" panose="020B0604020202020204" pitchFamily="34" charset="0"/>
                <a:cs typeface="Arial" panose="020B0604020202020204" pitchFamily="34" charset="0"/>
              </a:rPr>
              <a:t>nozokomiálních</a:t>
            </a:r>
            <a:r>
              <a:rPr lang="de-DE" sz="1800" dirty="0">
                <a:solidFill>
                  <a:srgbClr val="FF0000"/>
                </a:solidFill>
                <a:latin typeface="Arial" panose="020B0604020202020204" pitchFamily="34" charset="0"/>
                <a:cs typeface="Arial" panose="020B0604020202020204" pitchFamily="34" charset="0"/>
              </a:rPr>
              <a:t> </a:t>
            </a:r>
            <a:r>
              <a:rPr lang="de-DE" sz="1800" dirty="0" err="1">
                <a:solidFill>
                  <a:srgbClr val="FF0000"/>
                </a:solidFill>
                <a:latin typeface="Arial" panose="020B0604020202020204" pitchFamily="34" charset="0"/>
                <a:cs typeface="Arial" panose="020B0604020202020204" pitchFamily="34" charset="0"/>
              </a:rPr>
              <a:t>nákaz</a:t>
            </a:r>
            <a:r>
              <a:rPr lang="de-DE" sz="1800" dirty="0">
                <a:solidFill>
                  <a:srgbClr val="171C8F"/>
                </a:solidFill>
                <a:latin typeface="Arial" panose="020B0604020202020204" pitchFamily="34" charset="0"/>
                <a:cs typeface="Arial" panose="020B0604020202020204" pitchFamily="34" charset="0"/>
              </a:rPr>
              <a:t>… </a:t>
            </a:r>
            <a:endParaRPr lang="cs-CZ" sz="1800" dirty="0">
              <a:solidFill>
                <a:srgbClr val="171C8F"/>
              </a:solidFill>
              <a:latin typeface="Arial" panose="020B0604020202020204" pitchFamily="34" charset="0"/>
              <a:cs typeface="Arial" panose="020B0604020202020204" pitchFamily="34" charset="0"/>
            </a:endParaRPr>
          </a:p>
          <a:p>
            <a:pPr algn="just">
              <a:buFont typeface="Wingdings" panose="05000000000000000000" pitchFamily="2" charset="2"/>
              <a:buChar char="v"/>
            </a:pPr>
            <a:r>
              <a:rPr lang="de-DE" sz="1800" dirty="0" err="1">
                <a:solidFill>
                  <a:srgbClr val="171C8F"/>
                </a:solidFill>
                <a:latin typeface="Arial" panose="020B0604020202020204" pitchFamily="34" charset="0"/>
                <a:cs typeface="Arial" panose="020B0604020202020204" pitchFamily="34" charset="0"/>
              </a:rPr>
              <a:t>Používané</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postupy</a:t>
            </a:r>
            <a:r>
              <a:rPr lang="de-DE" sz="1800" dirty="0">
                <a:solidFill>
                  <a:srgbClr val="171C8F"/>
                </a:solidFill>
                <a:latin typeface="Arial" panose="020B0604020202020204" pitchFamily="34" charset="0"/>
                <a:cs typeface="Arial" panose="020B0604020202020204" pitchFamily="34" charset="0"/>
              </a:rPr>
              <a:t> a </a:t>
            </a:r>
            <a:r>
              <a:rPr lang="de-DE" sz="1800" dirty="0" err="1">
                <a:solidFill>
                  <a:srgbClr val="171C8F"/>
                </a:solidFill>
                <a:latin typeface="Arial" panose="020B0604020202020204" pitchFamily="34" charset="0"/>
                <a:cs typeface="Arial" panose="020B0604020202020204" pitchFamily="34" charset="0"/>
              </a:rPr>
              <a:t>prostředky</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FF0000"/>
                </a:solidFill>
                <a:latin typeface="Arial" panose="020B0604020202020204" pitchFamily="34" charset="0"/>
                <a:cs typeface="Arial" panose="020B0604020202020204" pitchFamily="34" charset="0"/>
              </a:rPr>
              <a:t>podléhají</a:t>
            </a:r>
            <a:r>
              <a:rPr lang="de-DE" sz="1800" dirty="0">
                <a:solidFill>
                  <a:srgbClr val="FF0000"/>
                </a:solidFill>
                <a:latin typeface="Arial" panose="020B0604020202020204" pitchFamily="34" charset="0"/>
                <a:cs typeface="Arial" panose="020B0604020202020204" pitchFamily="34" charset="0"/>
              </a:rPr>
              <a:t> </a:t>
            </a:r>
            <a:r>
              <a:rPr lang="de-DE" sz="1800" dirty="0" err="1">
                <a:solidFill>
                  <a:srgbClr val="FF0000"/>
                </a:solidFill>
                <a:latin typeface="Arial" panose="020B0604020202020204" pitchFamily="34" charset="0"/>
                <a:cs typeface="Arial" panose="020B0604020202020204" pitchFamily="34" charset="0"/>
              </a:rPr>
              <a:t>schválení</a:t>
            </a:r>
            <a:r>
              <a:rPr lang="de-DE" sz="1800" dirty="0">
                <a:solidFill>
                  <a:srgbClr val="FF0000"/>
                </a:solidFill>
                <a:latin typeface="Arial" panose="020B0604020202020204" pitchFamily="34" charset="0"/>
                <a:cs typeface="Arial" panose="020B0604020202020204" pitchFamily="34" charset="0"/>
              </a:rPr>
              <a:t> </a:t>
            </a:r>
            <a:r>
              <a:rPr lang="de-DE" sz="1800" dirty="0" err="1">
                <a:solidFill>
                  <a:srgbClr val="FF0000"/>
                </a:solidFill>
                <a:latin typeface="Arial" panose="020B0604020202020204" pitchFamily="34" charset="0"/>
                <a:cs typeface="Arial" panose="020B0604020202020204" pitchFamily="34" charset="0"/>
              </a:rPr>
              <a:t>hlavního</a:t>
            </a:r>
            <a:r>
              <a:rPr lang="de-DE" sz="1800" dirty="0">
                <a:solidFill>
                  <a:srgbClr val="FF0000"/>
                </a:solidFill>
                <a:latin typeface="Arial" panose="020B0604020202020204" pitchFamily="34" charset="0"/>
                <a:cs typeface="Arial" panose="020B0604020202020204" pitchFamily="34" charset="0"/>
              </a:rPr>
              <a:t> </a:t>
            </a:r>
            <a:r>
              <a:rPr lang="de-DE" sz="1800" dirty="0" err="1">
                <a:solidFill>
                  <a:srgbClr val="FF0000"/>
                </a:solidFill>
                <a:latin typeface="Arial" panose="020B0604020202020204" pitchFamily="34" charset="0"/>
                <a:cs typeface="Arial" panose="020B0604020202020204" pitchFamily="34" charset="0"/>
              </a:rPr>
              <a:t>hygienika</a:t>
            </a:r>
            <a:r>
              <a:rPr lang="de-DE" sz="1800" dirty="0">
                <a:solidFill>
                  <a:srgbClr val="FF0000"/>
                </a:solidFill>
                <a:latin typeface="Arial" panose="020B0604020202020204" pitchFamily="34" charset="0"/>
                <a:cs typeface="Arial" panose="020B0604020202020204" pitchFamily="34" charset="0"/>
              </a:rPr>
              <a:t> ČR </a:t>
            </a:r>
            <a:r>
              <a:rPr lang="de-DE" sz="1800" dirty="0">
                <a:solidFill>
                  <a:srgbClr val="171C8F"/>
                </a:solidFill>
                <a:latin typeface="Arial" panose="020B0604020202020204" pitchFamily="34" charset="0"/>
                <a:cs typeface="Arial" panose="020B0604020202020204" pitchFamily="34" charset="0"/>
              </a:rPr>
              <a:t>a </a:t>
            </a:r>
            <a:r>
              <a:rPr lang="de-DE" sz="1800" dirty="0" err="1">
                <a:solidFill>
                  <a:srgbClr val="171C8F"/>
                </a:solidFill>
                <a:latin typeface="Arial" panose="020B0604020202020204" pitchFamily="34" charset="0"/>
                <a:cs typeface="Arial" panose="020B0604020202020204" pitchFamily="34" charset="0"/>
              </a:rPr>
              <a:t>jsou</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upraveny</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FF0000"/>
                </a:solidFill>
                <a:latin typeface="Arial" panose="020B0604020202020204" pitchFamily="34" charset="0"/>
                <a:cs typeface="Arial" panose="020B0604020202020204" pitchFamily="34" charset="0"/>
              </a:rPr>
              <a:t>hygienickou</a:t>
            </a:r>
            <a:r>
              <a:rPr lang="de-DE" sz="1800" dirty="0">
                <a:solidFill>
                  <a:srgbClr val="FF0000"/>
                </a:solidFill>
                <a:latin typeface="Arial" panose="020B0604020202020204" pitchFamily="34" charset="0"/>
                <a:cs typeface="Arial" panose="020B0604020202020204" pitchFamily="34" charset="0"/>
              </a:rPr>
              <a:t> </a:t>
            </a:r>
            <a:r>
              <a:rPr lang="de-DE" sz="1800" dirty="0" err="1">
                <a:solidFill>
                  <a:srgbClr val="FF0000"/>
                </a:solidFill>
                <a:latin typeface="Arial" panose="020B0604020202020204" pitchFamily="34" charset="0"/>
                <a:cs typeface="Arial" panose="020B0604020202020204" pitchFamily="34" charset="0"/>
              </a:rPr>
              <a:t>legislativou</a:t>
            </a:r>
            <a:r>
              <a:rPr lang="de-DE" sz="1800" dirty="0">
                <a:solidFill>
                  <a:srgbClr val="171C8F"/>
                </a:solidFill>
                <a:latin typeface="Arial" panose="020B0604020202020204" pitchFamily="34" charset="0"/>
                <a:cs typeface="Arial" panose="020B0604020202020204" pitchFamily="34" charset="0"/>
              </a:rPr>
              <a:t>.</a:t>
            </a:r>
            <a:r>
              <a:rPr lang="cs-CZ" sz="1800" dirty="0">
                <a:solidFill>
                  <a:srgbClr val="171C8F"/>
                </a:solidFill>
                <a:latin typeface="Arial" panose="020B0604020202020204" pitchFamily="34" charset="0"/>
                <a:cs typeface="Arial" panose="020B0604020202020204" pitchFamily="34" charset="0"/>
              </a:rPr>
              <a:t> Opakují se v textu.</a:t>
            </a:r>
          </a:p>
          <a:p>
            <a:pPr algn="just">
              <a:buFont typeface="Wingdings" panose="05000000000000000000" pitchFamily="2" charset="2"/>
              <a:buChar char="v"/>
            </a:pPr>
            <a:r>
              <a:rPr lang="de-DE" sz="1800" dirty="0" err="1">
                <a:solidFill>
                  <a:srgbClr val="171C8F"/>
                </a:solidFill>
                <a:latin typeface="Arial" panose="020B0604020202020204" pitchFamily="34" charset="0"/>
                <a:cs typeface="Arial" panose="020B0604020202020204" pitchFamily="34" charset="0"/>
              </a:rPr>
              <a:t>Používané</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postupy</a:t>
            </a:r>
            <a:r>
              <a:rPr lang="de-DE" sz="1800" dirty="0">
                <a:solidFill>
                  <a:srgbClr val="171C8F"/>
                </a:solidFill>
                <a:latin typeface="Arial" panose="020B0604020202020204" pitchFamily="34" charset="0"/>
                <a:cs typeface="Arial" panose="020B0604020202020204" pitchFamily="34" charset="0"/>
              </a:rPr>
              <a:t> a </a:t>
            </a:r>
            <a:r>
              <a:rPr lang="de-DE" sz="1800" dirty="0" err="1">
                <a:solidFill>
                  <a:srgbClr val="171C8F"/>
                </a:solidFill>
                <a:latin typeface="Arial" panose="020B0604020202020204" pitchFamily="34" charset="0"/>
                <a:cs typeface="Arial" panose="020B0604020202020204" pitchFamily="34" charset="0"/>
              </a:rPr>
              <a:t>prostředky</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nepodléhají</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schválení</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hlavního</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hygienika</a:t>
            </a:r>
            <a:r>
              <a:rPr lang="de-DE" sz="1800" dirty="0">
                <a:solidFill>
                  <a:srgbClr val="171C8F"/>
                </a:solidFill>
                <a:latin typeface="Arial" panose="020B0604020202020204" pitchFamily="34" charset="0"/>
                <a:cs typeface="Arial" panose="020B0604020202020204" pitchFamily="34" charset="0"/>
              </a:rPr>
              <a:t> ČR a </a:t>
            </a:r>
            <a:r>
              <a:rPr lang="de-DE" sz="1800" dirty="0" err="1">
                <a:solidFill>
                  <a:srgbClr val="171C8F"/>
                </a:solidFill>
                <a:latin typeface="Arial" panose="020B0604020202020204" pitchFamily="34" charset="0"/>
                <a:cs typeface="Arial" panose="020B0604020202020204" pitchFamily="34" charset="0"/>
              </a:rPr>
              <a:t>nejsou</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upraveny</a:t>
            </a:r>
            <a:r>
              <a:rPr lang="cs-CZ" sz="1800" dirty="0">
                <a:solidFill>
                  <a:srgbClr val="171C8F"/>
                </a:solidFill>
                <a:latin typeface="Arial" panose="020B0604020202020204" pitchFamily="34" charset="0"/>
                <a:cs typeface="Arial" panose="020B0604020202020204" pitchFamily="34" charset="0"/>
              </a:rPr>
              <a:t> jen</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hygienickou</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legislativou</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ale</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provádějícími</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předpisy</a:t>
            </a:r>
            <a:r>
              <a:rPr lang="de-DE" sz="1800" dirty="0">
                <a:solidFill>
                  <a:srgbClr val="171C8F"/>
                </a:solidFill>
                <a:latin typeface="Arial" panose="020B0604020202020204" pitchFamily="34" charset="0"/>
                <a:cs typeface="Arial" panose="020B0604020202020204" pitchFamily="34" charset="0"/>
              </a:rPr>
              <a:t> k </a:t>
            </a:r>
            <a:r>
              <a:rPr lang="de-DE" sz="1800" dirty="0" err="1">
                <a:solidFill>
                  <a:srgbClr val="171C8F"/>
                </a:solidFill>
                <a:latin typeface="Arial" panose="020B0604020202020204" pitchFamily="34" charset="0"/>
                <a:cs typeface="Arial" panose="020B0604020202020204" pitchFamily="34" charset="0"/>
              </a:rPr>
              <a:t>zákonu</a:t>
            </a:r>
            <a:r>
              <a:rPr lang="de-DE" sz="1800" dirty="0">
                <a:solidFill>
                  <a:srgbClr val="171C8F"/>
                </a:solidFill>
                <a:latin typeface="Arial" panose="020B0604020202020204" pitchFamily="34" charset="0"/>
                <a:cs typeface="Arial" panose="020B0604020202020204" pitchFamily="34" charset="0"/>
              </a:rPr>
              <a:t> č.258/2000 Sb. o </a:t>
            </a:r>
            <a:r>
              <a:rPr lang="de-DE" sz="1800" dirty="0" err="1">
                <a:solidFill>
                  <a:srgbClr val="171C8F"/>
                </a:solidFill>
                <a:latin typeface="Arial" panose="020B0604020202020204" pitchFamily="34" charset="0"/>
                <a:cs typeface="Arial" panose="020B0604020202020204" pitchFamily="34" charset="0"/>
              </a:rPr>
              <a:t>ochraně</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veřejného</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zdraví</a:t>
            </a:r>
            <a:r>
              <a:rPr lang="de-DE" sz="1800" dirty="0">
                <a:solidFill>
                  <a:srgbClr val="171C8F"/>
                </a:solidFill>
                <a:latin typeface="Arial" panose="020B0604020202020204" pitchFamily="34" charset="0"/>
                <a:cs typeface="Arial" panose="020B0604020202020204" pitchFamily="34" charset="0"/>
              </a:rPr>
              <a:t> a o </a:t>
            </a:r>
            <a:r>
              <a:rPr lang="de-DE" sz="1800" dirty="0" err="1">
                <a:solidFill>
                  <a:srgbClr val="171C8F"/>
                </a:solidFill>
                <a:latin typeface="Arial" panose="020B0604020202020204" pitchFamily="34" charset="0"/>
                <a:cs typeface="Arial" panose="020B0604020202020204" pitchFamily="34" charset="0"/>
              </a:rPr>
              <a:t>změně</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některých</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souvisejících</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zákonů</a:t>
            </a:r>
            <a:r>
              <a:rPr lang="de-DE" sz="1800" dirty="0">
                <a:solidFill>
                  <a:srgbClr val="171C8F"/>
                </a:solidFill>
                <a:latin typeface="Arial" panose="020B0604020202020204" pitchFamily="34" charset="0"/>
                <a:cs typeface="Arial" panose="020B0604020202020204" pitchFamily="34" charset="0"/>
              </a:rPr>
              <a:t>.</a:t>
            </a:r>
            <a:endParaRPr lang="cs-CZ" sz="1800" dirty="0">
              <a:solidFill>
                <a:srgbClr val="171C8F"/>
              </a:solidFill>
              <a:latin typeface="Arial" panose="020B0604020202020204" pitchFamily="34" charset="0"/>
              <a:cs typeface="Arial" panose="020B0604020202020204" pitchFamily="34" charset="0"/>
            </a:endParaRPr>
          </a:p>
          <a:p>
            <a:pPr algn="just"/>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Dezinfekce</a:t>
            </a:r>
            <a:r>
              <a:rPr lang="de-DE" sz="1800" dirty="0">
                <a:solidFill>
                  <a:srgbClr val="171C8F"/>
                </a:solidFill>
                <a:latin typeface="Arial" panose="020B0604020202020204" pitchFamily="34" charset="0"/>
                <a:cs typeface="Arial" panose="020B0604020202020204" pitchFamily="34" charset="0"/>
              </a:rPr>
              <a:t> a </a:t>
            </a:r>
            <a:r>
              <a:rPr lang="de-DE" sz="1800" dirty="0" err="1">
                <a:solidFill>
                  <a:srgbClr val="171C8F"/>
                </a:solidFill>
                <a:latin typeface="Arial" panose="020B0604020202020204" pitchFamily="34" charset="0"/>
                <a:cs typeface="Arial" panose="020B0604020202020204" pitchFamily="34" charset="0"/>
              </a:rPr>
              <a:t>sterilizace</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ve</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zdravotnických</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zařízeních</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jsou</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úkony</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které</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provádějí</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FF0000"/>
                </a:solidFill>
                <a:latin typeface="Arial" panose="020B0604020202020204" pitchFamily="34" charset="0"/>
                <a:cs typeface="Arial" panose="020B0604020202020204" pitchFamily="34" charset="0"/>
              </a:rPr>
              <a:t>proškolení</a:t>
            </a:r>
            <a:r>
              <a:rPr lang="de-DE" sz="1800" dirty="0">
                <a:solidFill>
                  <a:srgbClr val="FF0000"/>
                </a:solidFill>
                <a:latin typeface="Arial" panose="020B0604020202020204" pitchFamily="34" charset="0"/>
                <a:cs typeface="Arial" panose="020B0604020202020204" pitchFamily="34" charset="0"/>
              </a:rPr>
              <a:t> </a:t>
            </a:r>
            <a:r>
              <a:rPr lang="de-DE" sz="1800" dirty="0" err="1">
                <a:solidFill>
                  <a:srgbClr val="FF0000"/>
                </a:solidFill>
                <a:latin typeface="Arial" panose="020B0604020202020204" pitchFamily="34" charset="0"/>
                <a:cs typeface="Arial" panose="020B0604020202020204" pitchFamily="34" charset="0"/>
              </a:rPr>
              <a:t>zdravotničtí</a:t>
            </a:r>
            <a:r>
              <a:rPr lang="de-DE" sz="1800" dirty="0">
                <a:solidFill>
                  <a:srgbClr val="FF0000"/>
                </a:solidFill>
                <a:latin typeface="Arial" panose="020B0604020202020204" pitchFamily="34" charset="0"/>
                <a:cs typeface="Arial" panose="020B0604020202020204" pitchFamily="34" charset="0"/>
              </a:rPr>
              <a:t> </a:t>
            </a:r>
            <a:r>
              <a:rPr lang="de-DE" sz="1800" dirty="0" err="1">
                <a:solidFill>
                  <a:srgbClr val="FF0000"/>
                </a:solidFill>
                <a:latin typeface="Arial" panose="020B0604020202020204" pitchFamily="34" charset="0"/>
                <a:cs typeface="Arial" panose="020B0604020202020204" pitchFamily="34" charset="0"/>
              </a:rPr>
              <a:t>pracovníci</a:t>
            </a:r>
            <a:r>
              <a:rPr lang="cs-CZ" sz="1800" dirty="0">
                <a:solidFill>
                  <a:srgbClr val="FF0000"/>
                </a:solidFill>
                <a:latin typeface="Arial" panose="020B0604020202020204" pitchFamily="34" charset="0"/>
                <a:cs typeface="Arial" panose="020B0604020202020204" pitchFamily="34" charset="0"/>
              </a:rPr>
              <a:t> </a:t>
            </a:r>
            <a:r>
              <a:rPr lang="cs-CZ" sz="1800" dirty="0">
                <a:solidFill>
                  <a:srgbClr val="171C8F"/>
                </a:solidFill>
                <a:latin typeface="Arial" panose="020B0604020202020204" pitchFamily="34" charset="0"/>
                <a:cs typeface="Arial" panose="020B0604020202020204" pitchFamily="34" charset="0"/>
              </a:rPr>
              <a:t>a </a:t>
            </a:r>
            <a:r>
              <a:rPr lang="de-DE" sz="1800" dirty="0" err="1">
                <a:solidFill>
                  <a:srgbClr val="171C8F"/>
                </a:solidFill>
                <a:latin typeface="Arial" panose="020B0604020202020204" pitchFamily="34" charset="0"/>
                <a:cs typeface="Arial" panose="020B0604020202020204" pitchFamily="34" charset="0"/>
              </a:rPr>
              <a:t>certifikovaný</a:t>
            </a:r>
            <a:r>
              <a:rPr lang="de-DE" sz="1800" dirty="0">
                <a:solidFill>
                  <a:srgbClr val="171C8F"/>
                </a:solidFill>
                <a:latin typeface="Arial" panose="020B0604020202020204" pitchFamily="34" charset="0"/>
                <a:cs typeface="Arial" panose="020B0604020202020204" pitchFamily="34" charset="0"/>
              </a:rPr>
              <a:t> kurz</a:t>
            </a:r>
            <a:r>
              <a:rPr lang="cs-CZ" sz="1800" dirty="0">
                <a:solidFill>
                  <a:srgbClr val="171C8F"/>
                </a:solidFill>
                <a:latin typeface="Arial" panose="020B0604020202020204" pitchFamily="34" charset="0"/>
                <a:cs typeface="Arial" panose="020B0604020202020204" pitchFamily="34" charset="0"/>
              </a:rPr>
              <a:t> jim má</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pomoci</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získat</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nové</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poznatky</a:t>
            </a:r>
            <a:r>
              <a:rPr lang="de-DE" sz="1800" dirty="0">
                <a:solidFill>
                  <a:srgbClr val="171C8F"/>
                </a:solidFill>
                <a:latin typeface="Arial" panose="020B0604020202020204" pitchFamily="34" charset="0"/>
                <a:cs typeface="Arial" panose="020B0604020202020204" pitchFamily="34" charset="0"/>
              </a:rPr>
              <a:t> a </a:t>
            </a:r>
            <a:r>
              <a:rPr lang="de-DE" sz="1800" dirty="0" err="1">
                <a:solidFill>
                  <a:srgbClr val="171C8F"/>
                </a:solidFill>
                <a:latin typeface="Arial" panose="020B0604020202020204" pitchFamily="34" charset="0"/>
                <a:cs typeface="Arial" panose="020B0604020202020204" pitchFamily="34" charset="0"/>
              </a:rPr>
              <a:t>dovednosti</a:t>
            </a:r>
            <a:r>
              <a:rPr lang="de-DE" sz="1800" dirty="0">
                <a:solidFill>
                  <a:srgbClr val="171C8F"/>
                </a:solidFill>
                <a:latin typeface="Arial" panose="020B0604020202020204" pitchFamily="34" charset="0"/>
                <a:cs typeface="Arial" panose="020B0604020202020204" pitchFamily="34" charset="0"/>
              </a:rPr>
              <a:t> v </a:t>
            </a:r>
            <a:r>
              <a:rPr lang="de-DE" sz="1800" dirty="0" err="1">
                <a:solidFill>
                  <a:srgbClr val="171C8F"/>
                </a:solidFill>
                <a:latin typeface="Arial" panose="020B0604020202020204" pitchFamily="34" charset="0"/>
                <a:cs typeface="Arial" panose="020B0604020202020204" pitchFamily="34" charset="0"/>
              </a:rPr>
              <a:t>metodách</a:t>
            </a:r>
            <a:r>
              <a:rPr lang="de-DE" sz="1800" dirty="0">
                <a:solidFill>
                  <a:srgbClr val="171C8F"/>
                </a:solidFill>
                <a:latin typeface="Arial" panose="020B0604020202020204" pitchFamily="34" charset="0"/>
                <a:cs typeface="Arial" panose="020B0604020202020204" pitchFamily="34" charset="0"/>
              </a:rPr>
              <a:t> a </a:t>
            </a:r>
            <a:r>
              <a:rPr lang="de-DE" sz="1800" dirty="0" err="1">
                <a:solidFill>
                  <a:srgbClr val="171C8F"/>
                </a:solidFill>
                <a:latin typeface="Arial" panose="020B0604020202020204" pitchFamily="34" charset="0"/>
                <a:cs typeface="Arial" panose="020B0604020202020204" pitchFamily="34" charset="0"/>
              </a:rPr>
              <a:t>postupech</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dezinfekce</a:t>
            </a:r>
            <a:r>
              <a:rPr lang="de-DE" sz="1800" dirty="0">
                <a:solidFill>
                  <a:srgbClr val="171C8F"/>
                </a:solidFill>
                <a:latin typeface="Arial" panose="020B0604020202020204" pitchFamily="34" charset="0"/>
                <a:cs typeface="Arial" panose="020B0604020202020204" pitchFamily="34" charset="0"/>
              </a:rPr>
              <a:t> a </a:t>
            </a:r>
            <a:r>
              <a:rPr lang="de-DE" sz="1800" dirty="0" err="1">
                <a:solidFill>
                  <a:srgbClr val="171C8F"/>
                </a:solidFill>
                <a:latin typeface="Arial" panose="020B0604020202020204" pitchFamily="34" charset="0"/>
                <a:cs typeface="Arial" panose="020B0604020202020204" pitchFamily="34" charset="0"/>
              </a:rPr>
              <a:t>sterilizace</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ve</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zdravotnických</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zařízeních</a:t>
            </a:r>
            <a:r>
              <a:rPr lang="de-DE" sz="1800" dirty="0">
                <a:solidFill>
                  <a:srgbClr val="171C8F"/>
                </a:solidFill>
                <a:latin typeface="Arial" panose="020B0604020202020204" pitchFamily="34" charset="0"/>
                <a:cs typeface="Arial" panose="020B0604020202020204" pitchFamily="34" charset="0"/>
              </a:rPr>
              <a:t>.</a:t>
            </a:r>
            <a:r>
              <a:rPr lang="cs-CZ" sz="1800" dirty="0">
                <a:solidFill>
                  <a:srgbClr val="171C8F"/>
                </a:solidFill>
                <a:latin typeface="Arial" panose="020B0604020202020204" pitchFamily="34" charset="0"/>
                <a:cs typeface="Arial" panose="020B0604020202020204" pitchFamily="34" charset="0"/>
              </a:rPr>
              <a:t> Z pohledu nabídky to má být proces dezinfekce a sterilizace. </a:t>
            </a:r>
          </a:p>
          <a:p>
            <a:pPr algn="just"/>
            <a:r>
              <a:rPr lang="cs-CZ" sz="1800" dirty="0">
                <a:solidFill>
                  <a:srgbClr val="171C8F"/>
                </a:solidFill>
                <a:latin typeface="Arial" panose="020B0604020202020204" pitchFamily="34" charset="0"/>
                <a:cs typeface="Arial" panose="020B0604020202020204" pitchFamily="34" charset="0"/>
              </a:rPr>
              <a:t>Cíl kurzu: A</a:t>
            </a:r>
            <a:r>
              <a:rPr lang="de-DE" sz="1800" dirty="0" err="1">
                <a:solidFill>
                  <a:srgbClr val="171C8F"/>
                </a:solidFill>
                <a:latin typeface="Arial" panose="020B0604020202020204" pitchFamily="34" charset="0"/>
                <a:cs typeface="Arial" panose="020B0604020202020204" pitchFamily="34" charset="0"/>
              </a:rPr>
              <a:t>bsolvováním</a:t>
            </a:r>
            <a:r>
              <a:rPr lang="de-DE" sz="1800" dirty="0">
                <a:solidFill>
                  <a:srgbClr val="171C8F"/>
                </a:solidFill>
                <a:latin typeface="Arial" panose="020B0604020202020204" pitchFamily="34" charset="0"/>
                <a:cs typeface="Arial" panose="020B0604020202020204" pitchFamily="34" charset="0"/>
              </a:rPr>
              <a:t> </a:t>
            </a:r>
            <a:r>
              <a:rPr lang="cs-CZ" sz="1800" dirty="0">
                <a:solidFill>
                  <a:srgbClr val="171C8F"/>
                </a:solidFill>
                <a:latin typeface="Arial" panose="020B0604020202020204" pitchFamily="34" charset="0"/>
                <a:cs typeface="Arial" panose="020B0604020202020204" pitchFamily="34" charset="0"/>
              </a:rPr>
              <a:t>kurzu </a:t>
            </a:r>
            <a:r>
              <a:rPr lang="de-DE" sz="1800" dirty="0" err="1">
                <a:solidFill>
                  <a:srgbClr val="171C8F"/>
                </a:solidFill>
                <a:latin typeface="Arial" panose="020B0604020202020204" pitchFamily="34" charset="0"/>
                <a:cs typeface="Arial" panose="020B0604020202020204" pitchFamily="34" charset="0"/>
              </a:rPr>
              <a:t>získají</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oprávnění</a:t>
            </a:r>
            <a:r>
              <a:rPr lang="de-DE" sz="1800" dirty="0">
                <a:solidFill>
                  <a:srgbClr val="171C8F"/>
                </a:solidFill>
                <a:latin typeface="Arial" panose="020B0604020202020204" pitchFamily="34" charset="0"/>
                <a:cs typeface="Arial" panose="020B0604020202020204" pitchFamily="34" charset="0"/>
              </a:rPr>
              <a:t> k </a:t>
            </a:r>
            <a:r>
              <a:rPr lang="de-DE" sz="1800" dirty="0" err="1">
                <a:solidFill>
                  <a:srgbClr val="171C8F"/>
                </a:solidFill>
                <a:latin typeface="Arial" panose="020B0604020202020204" pitchFamily="34" charset="0"/>
                <a:cs typeface="Arial" panose="020B0604020202020204" pitchFamily="34" charset="0"/>
              </a:rPr>
              <a:t>výkonu</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činností</a:t>
            </a:r>
            <a:r>
              <a:rPr lang="de-DE" sz="1800" dirty="0">
                <a:solidFill>
                  <a:srgbClr val="171C8F"/>
                </a:solidFill>
                <a:latin typeface="Arial" panose="020B0604020202020204" pitchFamily="34" charset="0"/>
                <a:cs typeface="Arial" panose="020B0604020202020204" pitchFamily="34" charset="0"/>
              </a:rPr>
              <a:t> na </a:t>
            </a:r>
            <a:r>
              <a:rPr lang="de-DE" sz="1800" dirty="0" err="1">
                <a:solidFill>
                  <a:srgbClr val="171C8F"/>
                </a:solidFill>
                <a:latin typeface="Arial" panose="020B0604020202020204" pitchFamily="34" charset="0"/>
                <a:cs typeface="Arial" panose="020B0604020202020204" pitchFamily="34" charset="0"/>
              </a:rPr>
              <a:t>pracovištích</a:t>
            </a:r>
            <a:r>
              <a:rPr lang="cs-CZ" sz="1800" dirty="0">
                <a:solidFill>
                  <a:srgbClr val="171C8F"/>
                </a:solidFill>
                <a:latin typeface="Arial" panose="020B0604020202020204" pitchFamily="34" charset="0"/>
                <a:cs typeface="Arial" panose="020B0604020202020204" pitchFamily="34" charset="0"/>
              </a:rPr>
              <a:t> i </a:t>
            </a:r>
            <a:r>
              <a:rPr lang="de-DE" sz="1800" dirty="0" err="1">
                <a:solidFill>
                  <a:srgbClr val="171C8F"/>
                </a:solidFill>
                <a:latin typeface="Arial" panose="020B0604020202020204" pitchFamily="34" charset="0"/>
                <a:cs typeface="Arial" panose="020B0604020202020204" pitchFamily="34" charset="0"/>
              </a:rPr>
              <a:t>centrálních</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sterilizací</a:t>
            </a:r>
            <a:r>
              <a:rPr lang="de-DE" sz="1800" dirty="0">
                <a:solidFill>
                  <a:srgbClr val="171C8F"/>
                </a:solidFill>
                <a:latin typeface="Arial" panose="020B0604020202020204" pitchFamily="34" charset="0"/>
                <a:cs typeface="Arial" panose="020B0604020202020204" pitchFamily="34" charset="0"/>
              </a:rPr>
              <a:t>.</a:t>
            </a:r>
            <a:r>
              <a:rPr lang="cs-CZ" sz="1800" dirty="0">
                <a:solidFill>
                  <a:srgbClr val="171C8F"/>
                </a:solidFill>
                <a:latin typeface="Arial" panose="020B0604020202020204" pitchFamily="34" charset="0"/>
                <a:cs typeface="Arial" panose="020B0604020202020204" pitchFamily="34" charset="0"/>
              </a:rPr>
              <a:t> </a:t>
            </a:r>
          </a:p>
          <a:p>
            <a:pPr algn="just">
              <a:buFont typeface="Wingdings" panose="05000000000000000000" pitchFamily="2" charset="2"/>
              <a:buChar char="v"/>
            </a:pPr>
            <a:endParaRPr lang="de-DE" sz="1800" dirty="0">
              <a:solidFill>
                <a:srgbClr val="171C8F"/>
              </a:solidFill>
              <a:latin typeface="Arial" panose="020B0604020202020204" pitchFamily="34" charset="0"/>
              <a:cs typeface="Arial" panose="020B0604020202020204" pitchFamily="34" charset="0"/>
            </a:endParaRPr>
          </a:p>
          <a:p>
            <a:endParaRPr lang="cs-CZ" sz="1800" dirty="0">
              <a:solidFill>
                <a:srgbClr val="171C8F"/>
              </a:solidFill>
              <a:latin typeface="Arial" panose="020B0604020202020204" pitchFamily="34" charset="0"/>
              <a:cs typeface="Arial" panose="020B0604020202020204" pitchFamily="34" charset="0"/>
            </a:endParaRPr>
          </a:p>
          <a:p>
            <a:pPr marL="0" indent="0">
              <a:buNone/>
            </a:pPr>
            <a:endParaRPr lang="de-DE" dirty="0"/>
          </a:p>
        </p:txBody>
      </p:sp>
    </p:spTree>
    <p:extLst>
      <p:ext uri="{BB962C8B-B14F-4D97-AF65-F5344CB8AC3E}">
        <p14:creationId xmlns:p14="http://schemas.microsoft.com/office/powerpoint/2010/main" val="3666592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068ECB-948E-4BF0-BCCA-EB94E339E811}"/>
              </a:ext>
            </a:extLst>
          </p:cNvPr>
          <p:cNvSpPr>
            <a:spLocks noGrp="1"/>
          </p:cNvSpPr>
          <p:nvPr>
            <p:ph type="title"/>
          </p:nvPr>
        </p:nvSpPr>
        <p:spPr/>
        <p:txBody>
          <a:bodyPr>
            <a:normAutofit/>
          </a:bodyPr>
          <a:lstStyle/>
          <a:p>
            <a:r>
              <a:rPr lang="cs-CZ" sz="3600" dirty="0">
                <a:solidFill>
                  <a:srgbClr val="171C8F"/>
                </a:solidFill>
                <a:latin typeface="Arial" panose="020B0604020202020204" pitchFamily="34" charset="0"/>
                <a:cs typeface="Arial" panose="020B0604020202020204" pitchFamily="34" charset="0"/>
              </a:rPr>
              <a:t>     Modul: Technologie procesů</a:t>
            </a:r>
            <a:endParaRPr lang="de-DE" sz="3600" dirty="0">
              <a:solidFill>
                <a:srgbClr val="171C8F"/>
              </a:solidFill>
              <a:latin typeface="Arial" panose="020B0604020202020204" pitchFamily="34" charset="0"/>
              <a:cs typeface="Arial" panose="020B0604020202020204" pitchFamily="34" charset="0"/>
            </a:endParaRPr>
          </a:p>
        </p:txBody>
      </p:sp>
      <p:sp>
        <p:nvSpPr>
          <p:cNvPr id="3" name="Zástupný symbol pro obsah 2">
            <a:extLst>
              <a:ext uri="{FF2B5EF4-FFF2-40B4-BE49-F238E27FC236}">
                <a16:creationId xmlns:a16="http://schemas.microsoft.com/office/drawing/2014/main" id="{BCA7F27B-DD35-47AA-A6E2-8D37C08A6323}"/>
              </a:ext>
            </a:extLst>
          </p:cNvPr>
          <p:cNvSpPr>
            <a:spLocks noGrp="1"/>
          </p:cNvSpPr>
          <p:nvPr>
            <p:ph idx="1"/>
          </p:nvPr>
        </p:nvSpPr>
        <p:spPr>
          <a:xfrm>
            <a:off x="838200" y="1690688"/>
            <a:ext cx="10515600" cy="4351338"/>
          </a:xfrm>
        </p:spPr>
        <p:txBody>
          <a:bodyPr>
            <a:normAutofit/>
          </a:bodyPr>
          <a:lstStyle/>
          <a:p>
            <a:pPr marL="0" indent="0">
              <a:lnSpc>
                <a:spcPct val="80000"/>
              </a:lnSpc>
              <a:spcBef>
                <a:spcPts val="600"/>
              </a:spcBef>
              <a:buClr>
                <a:srgbClr val="EEC85E"/>
              </a:buClr>
              <a:buSzPct val="70000"/>
              <a:buNone/>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de-DE" sz="1800" dirty="0" err="1">
                <a:solidFill>
                  <a:srgbClr val="17238F"/>
                </a:solidFill>
                <a:latin typeface="Arial" panose="020B0604020202020204" pitchFamily="34" charset="0"/>
                <a:cs typeface="Arial" panose="020B0604020202020204" pitchFamily="34" charset="0"/>
              </a:rPr>
              <a:t>Dekontaminace</a:t>
            </a:r>
            <a:r>
              <a:rPr lang="de-DE" sz="1800" dirty="0">
                <a:solidFill>
                  <a:srgbClr val="17238F"/>
                </a:solidFill>
                <a:latin typeface="Arial" panose="020B0604020202020204" pitchFamily="34" charset="0"/>
                <a:cs typeface="Arial" panose="020B0604020202020204" pitchFamily="34" charset="0"/>
              </a:rPr>
              <a:t>, </a:t>
            </a:r>
            <a:r>
              <a:rPr lang="de-DE" sz="1800" dirty="0" err="1">
                <a:solidFill>
                  <a:srgbClr val="17238F"/>
                </a:solidFill>
                <a:latin typeface="Arial" panose="020B0604020202020204" pitchFamily="34" charset="0"/>
                <a:cs typeface="Arial" panose="020B0604020202020204" pitchFamily="34" charset="0"/>
              </a:rPr>
              <a:t>mytí</a:t>
            </a:r>
            <a:r>
              <a:rPr lang="de-DE" sz="1800" dirty="0">
                <a:solidFill>
                  <a:srgbClr val="17238F"/>
                </a:solidFill>
                <a:latin typeface="Arial" panose="020B0604020202020204" pitchFamily="34" charset="0"/>
                <a:cs typeface="Arial" panose="020B0604020202020204" pitchFamily="34" charset="0"/>
              </a:rPr>
              <a:t>, </a:t>
            </a:r>
            <a:r>
              <a:rPr lang="de-DE" sz="1800" dirty="0" err="1">
                <a:solidFill>
                  <a:srgbClr val="17238F"/>
                </a:solidFill>
                <a:latin typeface="Arial" panose="020B0604020202020204" pitchFamily="34" charset="0"/>
                <a:cs typeface="Arial" panose="020B0604020202020204" pitchFamily="34" charset="0"/>
              </a:rPr>
              <a:t>dezinfekce</a:t>
            </a:r>
            <a:r>
              <a:rPr lang="de-DE" sz="1800" dirty="0">
                <a:solidFill>
                  <a:srgbClr val="17238F"/>
                </a:solidFill>
                <a:latin typeface="Arial" panose="020B0604020202020204" pitchFamily="34" charset="0"/>
                <a:cs typeface="Arial" panose="020B0604020202020204" pitchFamily="34" charset="0"/>
              </a:rPr>
              <a:t>, </a:t>
            </a:r>
            <a:r>
              <a:rPr lang="cs-CZ" sz="1800" dirty="0">
                <a:solidFill>
                  <a:srgbClr val="17238F"/>
                </a:solidFill>
                <a:latin typeface="Arial" panose="020B0604020202020204" pitchFamily="34" charset="0"/>
                <a:cs typeface="Arial" panose="020B0604020202020204" pitchFamily="34" charset="0"/>
              </a:rPr>
              <a:t>p</a:t>
            </a:r>
            <a:r>
              <a:rPr lang="de-DE" sz="1800" dirty="0" err="1">
                <a:solidFill>
                  <a:srgbClr val="17238F"/>
                </a:solidFill>
                <a:latin typeface="Arial" panose="020B0604020202020204" pitchFamily="34" charset="0"/>
                <a:cs typeface="Arial" panose="020B0604020202020204" pitchFamily="34" charset="0"/>
              </a:rPr>
              <a:t>ředsterilizační</a:t>
            </a:r>
            <a:r>
              <a:rPr lang="de-DE" sz="1800" dirty="0">
                <a:solidFill>
                  <a:srgbClr val="17238F"/>
                </a:solidFill>
                <a:latin typeface="Arial" panose="020B0604020202020204" pitchFamily="34" charset="0"/>
                <a:cs typeface="Arial" panose="020B0604020202020204" pitchFamily="34" charset="0"/>
              </a:rPr>
              <a:t> </a:t>
            </a:r>
            <a:r>
              <a:rPr lang="de-DE" sz="1800" dirty="0" err="1">
                <a:solidFill>
                  <a:srgbClr val="17238F"/>
                </a:solidFill>
                <a:latin typeface="Arial" panose="020B0604020202020204" pitchFamily="34" charset="0"/>
                <a:cs typeface="Arial" panose="020B0604020202020204" pitchFamily="34" charset="0"/>
              </a:rPr>
              <a:t>příprava</a:t>
            </a:r>
            <a:r>
              <a:rPr lang="de-DE" sz="1800" dirty="0">
                <a:solidFill>
                  <a:srgbClr val="17238F"/>
                </a:solidFill>
                <a:latin typeface="Arial" panose="020B0604020202020204" pitchFamily="34" charset="0"/>
                <a:cs typeface="Arial" panose="020B0604020202020204" pitchFamily="34" charset="0"/>
              </a:rPr>
              <a:t>, </a:t>
            </a:r>
            <a:r>
              <a:rPr lang="cs-CZ" sz="1800" dirty="0">
                <a:solidFill>
                  <a:srgbClr val="17238F"/>
                </a:solidFill>
                <a:latin typeface="Arial" panose="020B0604020202020204" pitchFamily="34" charset="0"/>
                <a:cs typeface="Arial" panose="020B0604020202020204" pitchFamily="34" charset="0"/>
              </a:rPr>
              <a:t>s</a:t>
            </a:r>
            <a:r>
              <a:rPr lang="de-DE" sz="1800" dirty="0" err="1">
                <a:solidFill>
                  <a:srgbClr val="17238F"/>
                </a:solidFill>
                <a:latin typeface="Arial" panose="020B0604020202020204" pitchFamily="34" charset="0"/>
                <a:cs typeface="Arial" panose="020B0604020202020204" pitchFamily="34" charset="0"/>
              </a:rPr>
              <a:t>terilizace</a:t>
            </a:r>
            <a:r>
              <a:rPr lang="cs-CZ" sz="1800" dirty="0">
                <a:solidFill>
                  <a:srgbClr val="17238F"/>
                </a:solidFill>
                <a:latin typeface="Arial" panose="020B0604020202020204" pitchFamily="34" charset="0"/>
                <a:cs typeface="Arial" panose="020B0604020202020204" pitchFamily="34" charset="0"/>
              </a:rPr>
              <a:t>.</a:t>
            </a:r>
          </a:p>
          <a:p>
            <a:pPr marL="0" indent="0">
              <a:lnSpc>
                <a:spcPct val="80000"/>
              </a:lnSpc>
              <a:spcBef>
                <a:spcPts val="600"/>
              </a:spcBef>
              <a:buClr>
                <a:srgbClr val="EEC85E"/>
              </a:buClr>
              <a:buSzPct val="70000"/>
              <a:buNone/>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cs-CZ" sz="1800" dirty="0">
                <a:solidFill>
                  <a:srgbClr val="17238F"/>
                </a:solidFill>
                <a:latin typeface="Arial" panose="020B0604020202020204" pitchFamily="34" charset="0"/>
                <a:cs typeface="Arial" panose="020B0604020202020204" pitchFamily="34" charset="0"/>
              </a:rPr>
              <a:t>V učebním modulu předkladatel</a:t>
            </a:r>
            <a:r>
              <a:rPr lang="de-DE" sz="1800" dirty="0">
                <a:solidFill>
                  <a:srgbClr val="17238F"/>
                </a:solidFill>
                <a:latin typeface="Arial" panose="020B0604020202020204" pitchFamily="34" charset="0"/>
                <a:cs typeface="Arial" panose="020B0604020202020204" pitchFamily="34" charset="0"/>
              </a:rPr>
              <a:t> </a:t>
            </a:r>
            <a:r>
              <a:rPr lang="cs-CZ" sz="1800" dirty="0">
                <a:solidFill>
                  <a:srgbClr val="17238F"/>
                </a:solidFill>
                <a:latin typeface="Arial" panose="020B0604020202020204" pitchFamily="34" charset="0"/>
                <a:cs typeface="Arial" panose="020B0604020202020204" pitchFamily="34" charset="0"/>
              </a:rPr>
              <a:t>neví co je dekontaminace ?, uvádí </a:t>
            </a:r>
            <a:r>
              <a:rPr lang="de-DE" sz="1800" dirty="0" err="1">
                <a:solidFill>
                  <a:srgbClr val="FF0000"/>
                </a:solidFill>
                <a:latin typeface="Arial" panose="020B0604020202020204" pitchFamily="34" charset="0"/>
                <a:cs typeface="Arial" panose="020B0604020202020204" pitchFamily="34" charset="0"/>
              </a:rPr>
              <a:t>dekontaminac</a:t>
            </a:r>
            <a:r>
              <a:rPr lang="cs-CZ" sz="1800" dirty="0">
                <a:solidFill>
                  <a:srgbClr val="FF0000"/>
                </a:solidFill>
                <a:latin typeface="Arial" panose="020B0604020202020204" pitchFamily="34" charset="0"/>
                <a:cs typeface="Arial" panose="020B0604020202020204" pitchFamily="34" charset="0"/>
              </a:rPr>
              <a:t>i jako první krok. </a:t>
            </a:r>
          </a:p>
          <a:p>
            <a:pPr marL="0" indent="0">
              <a:lnSpc>
                <a:spcPct val="80000"/>
              </a:lnSpc>
              <a:spcBef>
                <a:spcPts val="600"/>
              </a:spcBef>
              <a:buClr>
                <a:srgbClr val="EEC85E"/>
              </a:buClr>
              <a:buSzPct val="70000"/>
              <a:buNone/>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endParaRPr lang="cs-CZ" sz="1800" dirty="0">
              <a:solidFill>
                <a:srgbClr val="17238F"/>
              </a:solidFill>
              <a:latin typeface="Arial" panose="020B0604020202020204" pitchFamily="34" charset="0"/>
              <a:cs typeface="Arial" panose="020B0604020202020204" pitchFamily="34" charset="0"/>
            </a:endParaRPr>
          </a:p>
          <a:p>
            <a:pPr marL="0" indent="0">
              <a:lnSpc>
                <a:spcPct val="80000"/>
              </a:lnSpc>
              <a:spcBef>
                <a:spcPts val="600"/>
              </a:spcBef>
              <a:buClr>
                <a:srgbClr val="EEC85E"/>
              </a:buClr>
              <a:buSzPct val="70000"/>
              <a:buNone/>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endParaRPr lang="cs-CZ" sz="1800" dirty="0">
              <a:solidFill>
                <a:srgbClr val="17238F"/>
              </a:solidFill>
              <a:latin typeface="Arial" panose="020B0604020202020204" pitchFamily="34" charset="0"/>
              <a:cs typeface="Arial" panose="020B0604020202020204" pitchFamily="34" charset="0"/>
            </a:endParaRPr>
          </a:p>
          <a:p>
            <a:pPr marL="0" indent="0">
              <a:lnSpc>
                <a:spcPct val="80000"/>
              </a:lnSpc>
              <a:spcBef>
                <a:spcPts val="600"/>
              </a:spcBef>
              <a:buClr>
                <a:srgbClr val="EEC85E"/>
              </a:buClr>
              <a:buSzPct val="70000"/>
              <a:buNone/>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cs-CZ" sz="1800" dirty="0">
                <a:solidFill>
                  <a:srgbClr val="17238F"/>
                </a:solidFill>
                <a:latin typeface="Arial" panose="020B0604020202020204" pitchFamily="34" charset="0"/>
                <a:cs typeface="Arial" panose="020B0604020202020204" pitchFamily="34" charset="0"/>
              </a:rPr>
              <a:t>J</a:t>
            </a:r>
            <a:r>
              <a:rPr lang="de-DE" sz="1800" dirty="0">
                <a:solidFill>
                  <a:srgbClr val="17238F"/>
                </a:solidFill>
                <a:latin typeface="Arial" panose="020B0604020202020204" pitchFamily="34" charset="0"/>
                <a:cs typeface="Arial" panose="020B0604020202020204" pitchFamily="34" charset="0"/>
              </a:rPr>
              <a:t>e </a:t>
            </a:r>
            <a:r>
              <a:rPr lang="de-DE" sz="1800" dirty="0" err="1">
                <a:solidFill>
                  <a:srgbClr val="17238F"/>
                </a:solidFill>
                <a:latin typeface="Arial" panose="020B0604020202020204" pitchFamily="34" charset="0"/>
                <a:cs typeface="Arial" panose="020B0604020202020204" pitchFamily="34" charset="0"/>
              </a:rPr>
              <a:t>to</a:t>
            </a:r>
            <a:r>
              <a:rPr lang="de-DE" sz="1800" dirty="0">
                <a:solidFill>
                  <a:srgbClr val="17238F"/>
                </a:solidFill>
                <a:latin typeface="Arial" panose="020B0604020202020204" pitchFamily="34" charset="0"/>
                <a:cs typeface="Arial" panose="020B0604020202020204" pitchFamily="34" charset="0"/>
              </a:rPr>
              <a:t> </a:t>
            </a:r>
            <a:r>
              <a:rPr lang="de-DE" sz="1800" dirty="0" err="1">
                <a:solidFill>
                  <a:srgbClr val="17238F"/>
                </a:solidFill>
                <a:latin typeface="Arial" panose="020B0604020202020204" pitchFamily="34" charset="0"/>
                <a:cs typeface="Arial" panose="020B0604020202020204" pitchFamily="34" charset="0"/>
              </a:rPr>
              <a:t>proces</a:t>
            </a:r>
            <a:r>
              <a:rPr lang="de-DE" sz="1800" dirty="0">
                <a:solidFill>
                  <a:srgbClr val="17238F"/>
                </a:solidFill>
                <a:latin typeface="Arial" panose="020B0604020202020204" pitchFamily="34" charset="0"/>
                <a:cs typeface="Arial" panose="020B0604020202020204" pitchFamily="34" charset="0"/>
              </a:rPr>
              <a:t>, </a:t>
            </a:r>
            <a:r>
              <a:rPr lang="de-DE" sz="1800" dirty="0" err="1">
                <a:solidFill>
                  <a:srgbClr val="17238F"/>
                </a:solidFill>
                <a:latin typeface="Arial" panose="020B0604020202020204" pitchFamily="34" charset="0"/>
                <a:cs typeface="Arial" panose="020B0604020202020204" pitchFamily="34" charset="0"/>
              </a:rPr>
              <a:t>který</a:t>
            </a:r>
            <a:r>
              <a:rPr lang="de-DE" sz="1800" dirty="0">
                <a:solidFill>
                  <a:srgbClr val="17238F"/>
                </a:solidFill>
                <a:latin typeface="Arial" panose="020B0604020202020204" pitchFamily="34" charset="0"/>
                <a:cs typeface="Arial" panose="020B0604020202020204" pitchFamily="34" charset="0"/>
              </a:rPr>
              <a:t> </a:t>
            </a:r>
            <a:r>
              <a:rPr lang="de-DE" sz="1800" dirty="0" err="1">
                <a:solidFill>
                  <a:srgbClr val="17238F"/>
                </a:solidFill>
                <a:latin typeface="Arial" panose="020B0604020202020204" pitchFamily="34" charset="0"/>
                <a:cs typeface="Arial" panose="020B0604020202020204" pitchFamily="34" charset="0"/>
              </a:rPr>
              <a:t>zahrnuje</a:t>
            </a:r>
            <a:r>
              <a:rPr lang="de-DE" sz="1800" dirty="0">
                <a:solidFill>
                  <a:srgbClr val="17238F"/>
                </a:solidFill>
                <a:latin typeface="Arial" panose="020B0604020202020204" pitchFamily="34" charset="0"/>
                <a:cs typeface="Arial" panose="020B0604020202020204" pitchFamily="34" charset="0"/>
              </a:rPr>
              <a:t> </a:t>
            </a:r>
            <a:r>
              <a:rPr lang="de-DE" sz="1800" dirty="0" err="1">
                <a:solidFill>
                  <a:srgbClr val="17238F"/>
                </a:solidFill>
                <a:latin typeface="Arial" panose="020B0604020202020204" pitchFamily="34" charset="0"/>
                <a:cs typeface="Arial" panose="020B0604020202020204" pitchFamily="34" charset="0"/>
              </a:rPr>
              <a:t>mechanickou</a:t>
            </a:r>
            <a:r>
              <a:rPr lang="de-DE" sz="1800" dirty="0">
                <a:solidFill>
                  <a:srgbClr val="17238F"/>
                </a:solidFill>
                <a:latin typeface="Arial" panose="020B0604020202020204" pitchFamily="34" charset="0"/>
                <a:cs typeface="Arial" panose="020B0604020202020204" pitchFamily="34" charset="0"/>
              </a:rPr>
              <a:t> </a:t>
            </a:r>
            <a:r>
              <a:rPr lang="de-DE" sz="1800" dirty="0" err="1">
                <a:solidFill>
                  <a:srgbClr val="17238F"/>
                </a:solidFill>
                <a:latin typeface="Arial" panose="020B0604020202020204" pitchFamily="34" charset="0"/>
                <a:cs typeface="Arial" panose="020B0604020202020204" pitchFamily="34" charset="0"/>
              </a:rPr>
              <a:t>očistu</a:t>
            </a:r>
            <a:r>
              <a:rPr lang="de-DE" sz="1800" dirty="0">
                <a:solidFill>
                  <a:srgbClr val="17238F"/>
                </a:solidFill>
                <a:latin typeface="Arial" panose="020B0604020202020204" pitchFamily="34" charset="0"/>
                <a:cs typeface="Arial" panose="020B0604020202020204" pitchFamily="34" charset="0"/>
              </a:rPr>
              <a:t>, </a:t>
            </a:r>
            <a:r>
              <a:rPr lang="de-DE" sz="1800" dirty="0" err="1">
                <a:solidFill>
                  <a:srgbClr val="17238F"/>
                </a:solidFill>
                <a:latin typeface="Arial" panose="020B0604020202020204" pitchFamily="34" charset="0"/>
                <a:cs typeface="Arial" panose="020B0604020202020204" pitchFamily="34" charset="0"/>
              </a:rPr>
              <a:t>dezinfekci</a:t>
            </a:r>
            <a:r>
              <a:rPr lang="de-DE" sz="1800" dirty="0">
                <a:solidFill>
                  <a:srgbClr val="17238F"/>
                </a:solidFill>
                <a:latin typeface="Arial" panose="020B0604020202020204" pitchFamily="34" charset="0"/>
                <a:cs typeface="Arial" panose="020B0604020202020204" pitchFamily="34" charset="0"/>
              </a:rPr>
              <a:t> a </a:t>
            </a:r>
            <a:r>
              <a:rPr lang="de-DE" sz="1800" dirty="0" err="1">
                <a:solidFill>
                  <a:srgbClr val="17238F"/>
                </a:solidFill>
                <a:latin typeface="Arial" panose="020B0604020202020204" pitchFamily="34" charset="0"/>
                <a:cs typeface="Arial" panose="020B0604020202020204" pitchFamily="34" charset="0"/>
              </a:rPr>
              <a:t>sterilizaci</a:t>
            </a:r>
            <a:r>
              <a:rPr lang="de-DE" sz="1800" dirty="0">
                <a:solidFill>
                  <a:srgbClr val="17238F"/>
                </a:solidFill>
                <a:latin typeface="Arial" panose="020B0604020202020204" pitchFamily="34" charset="0"/>
                <a:cs typeface="Arial" panose="020B0604020202020204" pitchFamily="34" charset="0"/>
              </a:rPr>
              <a:t>. </a:t>
            </a:r>
            <a:r>
              <a:rPr lang="de-DE" sz="1800" dirty="0" err="1">
                <a:solidFill>
                  <a:srgbClr val="17238F"/>
                </a:solidFill>
                <a:latin typeface="Arial" panose="020B0604020202020204" pitchFamily="34" charset="0"/>
                <a:cs typeface="Arial" panose="020B0604020202020204" pitchFamily="34" charset="0"/>
              </a:rPr>
              <a:t>Procesu</a:t>
            </a:r>
            <a:r>
              <a:rPr lang="de-DE" sz="1800" dirty="0">
                <a:solidFill>
                  <a:srgbClr val="17238F"/>
                </a:solidFill>
                <a:latin typeface="Arial" panose="020B0604020202020204" pitchFamily="34" charset="0"/>
                <a:cs typeface="Arial" panose="020B0604020202020204" pitchFamily="34" charset="0"/>
              </a:rPr>
              <a:t> </a:t>
            </a:r>
            <a:r>
              <a:rPr lang="de-DE" sz="1800" dirty="0" err="1">
                <a:solidFill>
                  <a:srgbClr val="17238F"/>
                </a:solidFill>
                <a:latin typeface="Arial" panose="020B0604020202020204" pitchFamily="34" charset="0"/>
                <a:cs typeface="Arial" panose="020B0604020202020204" pitchFamily="34" charset="0"/>
              </a:rPr>
              <a:t>sterilizace</a:t>
            </a:r>
            <a:r>
              <a:rPr lang="de-DE" sz="1800" dirty="0">
                <a:solidFill>
                  <a:srgbClr val="17238F"/>
                </a:solidFill>
                <a:latin typeface="Arial" panose="020B0604020202020204" pitchFamily="34" charset="0"/>
                <a:cs typeface="Arial" panose="020B0604020202020204" pitchFamily="34" charset="0"/>
              </a:rPr>
              <a:t> </a:t>
            </a:r>
            <a:r>
              <a:rPr lang="de-DE" sz="1800" dirty="0" err="1">
                <a:solidFill>
                  <a:srgbClr val="17238F"/>
                </a:solidFill>
                <a:latin typeface="Arial" panose="020B0604020202020204" pitchFamily="34" charset="0"/>
                <a:cs typeface="Arial" panose="020B0604020202020204" pitchFamily="34" charset="0"/>
              </a:rPr>
              <a:t>předchází</a:t>
            </a:r>
            <a:r>
              <a:rPr lang="de-DE" sz="1800" dirty="0">
                <a:solidFill>
                  <a:srgbClr val="17238F"/>
                </a:solidFill>
                <a:latin typeface="Arial" panose="020B0604020202020204" pitchFamily="34" charset="0"/>
                <a:cs typeface="Arial" panose="020B0604020202020204" pitchFamily="34" charset="0"/>
              </a:rPr>
              <a:t> </a:t>
            </a:r>
            <a:r>
              <a:rPr lang="de-DE" sz="1800" dirty="0" err="1">
                <a:solidFill>
                  <a:srgbClr val="17238F"/>
                </a:solidFill>
                <a:latin typeface="Arial" panose="020B0604020202020204" pitchFamily="34" charset="0"/>
                <a:cs typeface="Arial" panose="020B0604020202020204" pitchFamily="34" charset="0"/>
              </a:rPr>
              <a:t>předsterilizační</a:t>
            </a:r>
            <a:r>
              <a:rPr lang="de-DE" sz="1800" dirty="0">
                <a:solidFill>
                  <a:srgbClr val="17238F"/>
                </a:solidFill>
                <a:latin typeface="Arial" panose="020B0604020202020204" pitchFamily="34" charset="0"/>
                <a:cs typeface="Arial" panose="020B0604020202020204" pitchFamily="34" charset="0"/>
              </a:rPr>
              <a:t> </a:t>
            </a:r>
            <a:r>
              <a:rPr lang="de-DE" sz="1800" dirty="0" err="1">
                <a:solidFill>
                  <a:srgbClr val="17238F"/>
                </a:solidFill>
                <a:latin typeface="Arial" panose="020B0604020202020204" pitchFamily="34" charset="0"/>
                <a:cs typeface="Arial" panose="020B0604020202020204" pitchFamily="34" charset="0"/>
              </a:rPr>
              <a:t>příprava</a:t>
            </a:r>
            <a:r>
              <a:rPr lang="cs-CZ" sz="1800" dirty="0">
                <a:solidFill>
                  <a:srgbClr val="17238F"/>
                </a:solidFill>
                <a:latin typeface="Arial" panose="020B0604020202020204" pitchFamily="34" charset="0"/>
                <a:cs typeface="Arial" panose="020B0604020202020204" pitchFamily="34" charset="0"/>
              </a:rPr>
              <a:t> a ta uvádí způsoby dekontaminace, kontrolu… </a:t>
            </a:r>
          </a:p>
          <a:p>
            <a:pPr marL="0" indent="0">
              <a:lnSpc>
                <a:spcPct val="80000"/>
              </a:lnSpc>
              <a:spcBef>
                <a:spcPts val="600"/>
              </a:spcBef>
              <a:buClr>
                <a:srgbClr val="EEC85E"/>
              </a:buClr>
              <a:buSzPct val="70000"/>
              <a:buNone/>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endParaRPr lang="cs-CZ" altLang="cs-CZ" sz="1800" dirty="0">
              <a:solidFill>
                <a:srgbClr val="171C8F"/>
              </a:solidFill>
              <a:latin typeface="Arial" panose="020B0604020202020204" pitchFamily="34" charset="0"/>
              <a:cs typeface="Arial" panose="020B0604020202020204" pitchFamily="34" charset="0"/>
            </a:endParaRPr>
          </a:p>
          <a:p>
            <a:pPr marL="0" indent="0">
              <a:lnSpc>
                <a:spcPct val="80000"/>
              </a:lnSpc>
              <a:spcBef>
                <a:spcPts val="600"/>
              </a:spcBef>
              <a:buClr>
                <a:srgbClr val="EEC85E"/>
              </a:buClr>
              <a:buSzPct val="70000"/>
              <a:buNone/>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cs-CZ" altLang="cs-CZ" sz="1800" dirty="0">
                <a:solidFill>
                  <a:srgbClr val="171C8F"/>
                </a:solidFill>
                <a:latin typeface="Arial" panose="020B0604020202020204" pitchFamily="34" charset="0"/>
                <a:cs typeface="Arial" panose="020B0604020202020204" pitchFamily="34" charset="0"/>
              </a:rPr>
              <a:t>                          </a:t>
            </a:r>
          </a:p>
          <a:p>
            <a:pPr marL="0" indent="0">
              <a:lnSpc>
                <a:spcPct val="80000"/>
              </a:lnSpc>
              <a:spcBef>
                <a:spcPts val="600"/>
              </a:spcBef>
              <a:buClr>
                <a:srgbClr val="EEC85E"/>
              </a:buClr>
              <a:buSzPct val="70000"/>
              <a:buNone/>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GB" altLang="cs-CZ" sz="1800" dirty="0" err="1">
                <a:solidFill>
                  <a:srgbClr val="171C8F"/>
                </a:solidFill>
                <a:latin typeface="Arial" panose="020B0604020202020204" pitchFamily="34" charset="0"/>
                <a:cs typeface="Arial" panose="020B0604020202020204" pitchFamily="34" charset="0"/>
              </a:rPr>
              <a:t>Dekontaminace</a:t>
            </a:r>
            <a:r>
              <a:rPr lang="en-GB" altLang="cs-CZ" sz="1800" dirty="0">
                <a:solidFill>
                  <a:srgbClr val="171C8F"/>
                </a:solidFill>
                <a:latin typeface="Arial" panose="020B0604020202020204" pitchFamily="34" charset="0"/>
                <a:cs typeface="Arial" panose="020B0604020202020204" pitchFamily="34" charset="0"/>
              </a:rPr>
              <a:t>  je </a:t>
            </a:r>
            <a:r>
              <a:rPr lang="en-GB" altLang="cs-CZ" sz="1800" dirty="0" err="1">
                <a:solidFill>
                  <a:srgbClr val="171C8F"/>
                </a:solidFill>
                <a:latin typeface="Arial" panose="020B0604020202020204" pitchFamily="34" charset="0"/>
                <a:cs typeface="Arial" panose="020B0604020202020204" pitchFamily="34" charset="0"/>
              </a:rPr>
              <a:t>proces</a:t>
            </a:r>
            <a:r>
              <a:rPr lang="en-GB" altLang="cs-CZ" sz="1800" dirty="0">
                <a:solidFill>
                  <a:srgbClr val="171C8F"/>
                </a:solidFill>
                <a:latin typeface="Arial" panose="020B0604020202020204" pitchFamily="34" charset="0"/>
                <a:cs typeface="Arial" panose="020B0604020202020204" pitchFamily="34" charset="0"/>
              </a:rPr>
              <a:t> </a:t>
            </a:r>
            <a:r>
              <a:rPr lang="en-GB" altLang="cs-CZ" sz="1800" dirty="0" err="1">
                <a:solidFill>
                  <a:srgbClr val="171C8F"/>
                </a:solidFill>
                <a:latin typeface="Arial" panose="020B0604020202020204" pitchFamily="34" charset="0"/>
                <a:cs typeface="Arial" panose="020B0604020202020204" pitchFamily="34" charset="0"/>
              </a:rPr>
              <a:t>usmrcení</a:t>
            </a:r>
            <a:r>
              <a:rPr lang="en-GB" altLang="cs-CZ" sz="1800" dirty="0">
                <a:solidFill>
                  <a:srgbClr val="171C8F"/>
                </a:solidFill>
                <a:latin typeface="Arial" panose="020B0604020202020204" pitchFamily="34" charset="0"/>
                <a:cs typeface="Arial" panose="020B0604020202020204" pitchFamily="34" charset="0"/>
              </a:rPr>
              <a:t> </a:t>
            </a:r>
            <a:r>
              <a:rPr lang="en-GB" altLang="cs-CZ" sz="1800" dirty="0" err="1">
                <a:solidFill>
                  <a:srgbClr val="171C8F"/>
                </a:solidFill>
                <a:latin typeface="Arial" panose="020B0604020202020204" pitchFamily="34" charset="0"/>
                <a:cs typeface="Arial" panose="020B0604020202020204" pitchFamily="34" charset="0"/>
              </a:rPr>
              <a:t>anebo</a:t>
            </a:r>
            <a:r>
              <a:rPr lang="en-GB" altLang="cs-CZ" sz="1800" dirty="0">
                <a:solidFill>
                  <a:srgbClr val="171C8F"/>
                </a:solidFill>
                <a:latin typeface="Arial" panose="020B0604020202020204" pitchFamily="34" charset="0"/>
                <a:cs typeface="Arial" panose="020B0604020202020204" pitchFamily="34" charset="0"/>
              </a:rPr>
              <a:t> </a:t>
            </a:r>
            <a:r>
              <a:rPr lang="en-GB" altLang="cs-CZ" sz="1800" dirty="0" err="1">
                <a:solidFill>
                  <a:srgbClr val="171C8F"/>
                </a:solidFill>
                <a:latin typeface="Arial" panose="020B0604020202020204" pitchFamily="34" charset="0"/>
                <a:cs typeface="Arial" panose="020B0604020202020204" pitchFamily="34" charset="0"/>
              </a:rPr>
              <a:t>odstraňování</a:t>
            </a:r>
            <a:r>
              <a:rPr lang="en-GB" altLang="cs-CZ" sz="1800" dirty="0">
                <a:solidFill>
                  <a:srgbClr val="171C8F"/>
                </a:solidFill>
                <a:latin typeface="Arial" panose="020B0604020202020204" pitchFamily="34" charset="0"/>
                <a:cs typeface="Arial" panose="020B0604020202020204" pitchFamily="34" charset="0"/>
              </a:rPr>
              <a:t> </a:t>
            </a:r>
            <a:r>
              <a:rPr lang="en-GB" altLang="cs-CZ" sz="1800" dirty="0" err="1">
                <a:solidFill>
                  <a:srgbClr val="171C8F"/>
                </a:solidFill>
                <a:latin typeface="Arial" panose="020B0604020202020204" pitchFamily="34" charset="0"/>
                <a:cs typeface="Arial" panose="020B0604020202020204" pitchFamily="34" charset="0"/>
              </a:rPr>
              <a:t>znečišťujících</a:t>
            </a:r>
            <a:r>
              <a:rPr lang="en-GB" altLang="cs-CZ" sz="1800" dirty="0">
                <a:solidFill>
                  <a:srgbClr val="171C8F"/>
                </a:solidFill>
                <a:latin typeface="Arial" panose="020B0604020202020204" pitchFamily="34" charset="0"/>
                <a:cs typeface="Arial" panose="020B0604020202020204" pitchFamily="34" charset="0"/>
              </a:rPr>
              <a:t> </a:t>
            </a:r>
            <a:r>
              <a:rPr lang="en-GB" altLang="cs-CZ" sz="1800" dirty="0" err="1">
                <a:solidFill>
                  <a:srgbClr val="171C8F"/>
                </a:solidFill>
                <a:latin typeface="Arial" panose="020B0604020202020204" pitchFamily="34" charset="0"/>
                <a:cs typeface="Arial" panose="020B0604020202020204" pitchFamily="34" charset="0"/>
              </a:rPr>
              <a:t>látek</a:t>
            </a:r>
            <a:r>
              <a:rPr lang="en-GB" altLang="cs-CZ" sz="1800" dirty="0">
                <a:solidFill>
                  <a:srgbClr val="171C8F"/>
                </a:solidFill>
                <a:latin typeface="Arial" panose="020B0604020202020204" pitchFamily="34" charset="0"/>
                <a:cs typeface="Arial" panose="020B0604020202020204" pitchFamily="34" charset="0"/>
              </a:rPr>
              <a:t> a </a:t>
            </a:r>
            <a:r>
              <a:rPr lang="en-GB" altLang="cs-CZ" sz="1800" dirty="0" err="1">
                <a:solidFill>
                  <a:srgbClr val="171C8F"/>
                </a:solidFill>
                <a:latin typeface="Arial" panose="020B0604020202020204" pitchFamily="34" charset="0"/>
                <a:cs typeface="Arial" panose="020B0604020202020204" pitchFamily="34" charset="0"/>
              </a:rPr>
              <a:t>mikroorganismů</a:t>
            </a:r>
            <a:r>
              <a:rPr lang="en-GB" altLang="cs-CZ" sz="1800" dirty="0">
                <a:solidFill>
                  <a:srgbClr val="171C8F"/>
                </a:solidFill>
                <a:latin typeface="Arial" panose="020B0604020202020204" pitchFamily="34" charset="0"/>
                <a:cs typeface="Arial" panose="020B0604020202020204" pitchFamily="34" charset="0"/>
              </a:rPr>
              <a:t> z </a:t>
            </a:r>
            <a:r>
              <a:rPr lang="en-GB" altLang="cs-CZ" sz="1800" dirty="0" err="1">
                <a:solidFill>
                  <a:srgbClr val="171C8F"/>
                </a:solidFill>
                <a:latin typeface="Arial" panose="020B0604020202020204" pitchFamily="34" charset="0"/>
                <a:cs typeface="Arial" panose="020B0604020202020204" pitchFamily="34" charset="0"/>
              </a:rPr>
              <a:t>ploch</a:t>
            </a:r>
            <a:r>
              <a:rPr lang="en-GB" altLang="cs-CZ" sz="1800" dirty="0">
                <a:solidFill>
                  <a:srgbClr val="171C8F"/>
                </a:solidFill>
                <a:latin typeface="Arial" panose="020B0604020202020204" pitchFamily="34" charset="0"/>
                <a:cs typeface="Arial" panose="020B0604020202020204" pitchFamily="34" charset="0"/>
              </a:rPr>
              <a:t> a </a:t>
            </a:r>
            <a:r>
              <a:rPr lang="en-GB" altLang="cs-CZ" sz="1800" dirty="0" err="1">
                <a:solidFill>
                  <a:srgbClr val="171C8F"/>
                </a:solidFill>
                <a:latin typeface="Arial" panose="020B0604020202020204" pitchFamily="34" charset="0"/>
                <a:cs typeface="Arial" panose="020B0604020202020204" pitchFamily="34" charset="0"/>
              </a:rPr>
              <a:t>předmětů</a:t>
            </a:r>
            <a:r>
              <a:rPr lang="en-GB" altLang="cs-CZ" sz="1800" dirty="0">
                <a:solidFill>
                  <a:srgbClr val="171C8F"/>
                </a:solidFill>
                <a:latin typeface="Arial" panose="020B0604020202020204" pitchFamily="34" charset="0"/>
                <a:cs typeface="Arial" panose="020B0604020202020204" pitchFamily="34" charset="0"/>
              </a:rPr>
              <a:t> </a:t>
            </a:r>
            <a:r>
              <a:rPr lang="en-GB" altLang="cs-CZ" sz="1800" dirty="0" err="1">
                <a:solidFill>
                  <a:srgbClr val="171C8F"/>
                </a:solidFill>
                <a:latin typeface="Arial" panose="020B0604020202020204" pitchFamily="34" charset="0"/>
                <a:cs typeface="Arial" panose="020B0604020202020204" pitchFamily="34" charset="0"/>
              </a:rPr>
              <a:t>včetně</a:t>
            </a:r>
            <a:r>
              <a:rPr lang="en-GB" altLang="cs-CZ" sz="1800" dirty="0">
                <a:solidFill>
                  <a:srgbClr val="171C8F"/>
                </a:solidFill>
                <a:latin typeface="Arial" panose="020B0604020202020204" pitchFamily="34" charset="0"/>
                <a:cs typeface="Arial" panose="020B0604020202020204" pitchFamily="34" charset="0"/>
              </a:rPr>
              <a:t> </a:t>
            </a:r>
            <a:r>
              <a:rPr lang="en-GB" altLang="cs-CZ" sz="1800" dirty="0" err="1">
                <a:solidFill>
                  <a:srgbClr val="171C8F"/>
                </a:solidFill>
                <a:latin typeface="Arial" panose="020B0604020202020204" pitchFamily="34" charset="0"/>
                <a:cs typeface="Arial" panose="020B0604020202020204" pitchFamily="34" charset="0"/>
              </a:rPr>
              <a:t>usmrcení</a:t>
            </a:r>
            <a:r>
              <a:rPr lang="en-GB" altLang="cs-CZ" sz="1800" dirty="0">
                <a:solidFill>
                  <a:srgbClr val="171C8F"/>
                </a:solidFill>
                <a:latin typeface="Arial" panose="020B0604020202020204" pitchFamily="34" charset="0"/>
                <a:cs typeface="Arial" panose="020B0604020202020204" pitchFamily="34" charset="0"/>
              </a:rPr>
              <a:t> </a:t>
            </a:r>
            <a:r>
              <a:rPr lang="en-GB" altLang="cs-CZ" sz="1800" dirty="0" err="1">
                <a:solidFill>
                  <a:srgbClr val="171C8F"/>
                </a:solidFill>
                <a:latin typeface="Arial" panose="020B0604020202020204" pitchFamily="34" charset="0"/>
                <a:cs typeface="Arial" panose="020B0604020202020204" pitchFamily="34" charset="0"/>
              </a:rPr>
              <a:t>mikroorganismů</a:t>
            </a:r>
            <a:r>
              <a:rPr lang="en-GB" altLang="cs-CZ" sz="1800" dirty="0">
                <a:solidFill>
                  <a:srgbClr val="171C8F"/>
                </a:solidFill>
                <a:latin typeface="Arial" panose="020B0604020202020204" pitchFamily="34" charset="0"/>
                <a:cs typeface="Arial" panose="020B0604020202020204" pitchFamily="34" charset="0"/>
              </a:rPr>
              <a:t> bez </a:t>
            </a:r>
            <a:r>
              <a:rPr lang="en-GB" altLang="cs-CZ" sz="1800" dirty="0" err="1">
                <a:solidFill>
                  <a:srgbClr val="171C8F"/>
                </a:solidFill>
                <a:latin typeface="Arial" panose="020B0604020202020204" pitchFamily="34" charset="0"/>
                <a:cs typeface="Arial" panose="020B0604020202020204" pitchFamily="34" charset="0"/>
              </a:rPr>
              <a:t>ohledu</a:t>
            </a:r>
            <a:r>
              <a:rPr lang="en-GB" altLang="cs-CZ" sz="1800" dirty="0">
                <a:solidFill>
                  <a:srgbClr val="171C8F"/>
                </a:solidFill>
                <a:latin typeface="Arial" panose="020B0604020202020204" pitchFamily="34" charset="0"/>
                <a:cs typeface="Arial" panose="020B0604020202020204" pitchFamily="34" charset="0"/>
              </a:rPr>
              <a:t> </a:t>
            </a:r>
            <a:r>
              <a:rPr lang="en-GB" altLang="cs-CZ" sz="1800" dirty="0" err="1">
                <a:solidFill>
                  <a:srgbClr val="171C8F"/>
                </a:solidFill>
                <a:latin typeface="Arial" panose="020B0604020202020204" pitchFamily="34" charset="0"/>
                <a:cs typeface="Arial" panose="020B0604020202020204" pitchFamily="34" charset="0"/>
              </a:rPr>
              <a:t>na</a:t>
            </a:r>
            <a:r>
              <a:rPr lang="en-GB" altLang="cs-CZ" sz="1800" dirty="0">
                <a:solidFill>
                  <a:srgbClr val="171C8F"/>
                </a:solidFill>
                <a:latin typeface="Arial" panose="020B0604020202020204" pitchFamily="34" charset="0"/>
                <a:cs typeface="Arial" panose="020B0604020202020204" pitchFamily="34" charset="0"/>
              </a:rPr>
              <a:t> </a:t>
            </a:r>
            <a:r>
              <a:rPr lang="en-GB" altLang="cs-CZ" sz="1800" dirty="0" err="1">
                <a:solidFill>
                  <a:srgbClr val="171C8F"/>
                </a:solidFill>
                <a:latin typeface="Arial" panose="020B0604020202020204" pitchFamily="34" charset="0"/>
                <a:cs typeface="Arial" panose="020B0604020202020204" pitchFamily="34" charset="0"/>
              </a:rPr>
              <a:t>stupeň</a:t>
            </a:r>
            <a:r>
              <a:rPr lang="en-GB" altLang="cs-CZ" sz="1800" dirty="0">
                <a:solidFill>
                  <a:srgbClr val="171C8F"/>
                </a:solidFill>
                <a:latin typeface="Arial" panose="020B0604020202020204" pitchFamily="34" charset="0"/>
                <a:cs typeface="Arial" panose="020B0604020202020204" pitchFamily="34" charset="0"/>
              </a:rPr>
              <a:t> </a:t>
            </a:r>
            <a:r>
              <a:rPr lang="en-GB" altLang="cs-CZ" sz="1800" dirty="0" err="1">
                <a:solidFill>
                  <a:srgbClr val="171C8F"/>
                </a:solidFill>
                <a:latin typeface="Arial" panose="020B0604020202020204" pitchFamily="34" charset="0"/>
                <a:cs typeface="Arial" panose="020B0604020202020204" pitchFamily="34" charset="0"/>
              </a:rPr>
              <a:t>snížení</a:t>
            </a:r>
            <a:r>
              <a:rPr lang="en-GB" altLang="cs-CZ" sz="1800" dirty="0">
                <a:solidFill>
                  <a:srgbClr val="171C8F"/>
                </a:solidFill>
                <a:latin typeface="Arial" panose="020B0604020202020204" pitchFamily="34" charset="0"/>
                <a:cs typeface="Arial" panose="020B0604020202020204" pitchFamily="34" charset="0"/>
              </a:rPr>
              <a:t> </a:t>
            </a:r>
            <a:r>
              <a:rPr lang="en-GB" altLang="cs-CZ" sz="1800" dirty="0" err="1">
                <a:solidFill>
                  <a:srgbClr val="171C8F"/>
                </a:solidFill>
                <a:latin typeface="Arial" panose="020B0604020202020204" pitchFamily="34" charset="0"/>
                <a:cs typeface="Arial" panose="020B0604020202020204" pitchFamily="34" charset="0"/>
              </a:rPr>
              <a:t>jejich</a:t>
            </a:r>
            <a:r>
              <a:rPr lang="en-GB" altLang="cs-CZ" sz="1800" dirty="0">
                <a:solidFill>
                  <a:srgbClr val="171C8F"/>
                </a:solidFill>
                <a:latin typeface="Arial" panose="020B0604020202020204" pitchFamily="34" charset="0"/>
                <a:cs typeface="Arial" panose="020B0604020202020204" pitchFamily="34" charset="0"/>
              </a:rPr>
              <a:t> </a:t>
            </a:r>
            <a:r>
              <a:rPr lang="en-GB" altLang="cs-CZ" sz="1800" dirty="0" err="1">
                <a:solidFill>
                  <a:srgbClr val="171C8F"/>
                </a:solidFill>
                <a:latin typeface="Arial" panose="020B0604020202020204" pitchFamily="34" charset="0"/>
                <a:cs typeface="Arial" panose="020B0604020202020204" pitchFamily="34" charset="0"/>
              </a:rPr>
              <a:t>počtu</a:t>
            </a:r>
            <a:r>
              <a:rPr lang="en-GB" altLang="cs-CZ" sz="1800" dirty="0">
                <a:solidFill>
                  <a:srgbClr val="171C8F"/>
                </a:solidFill>
                <a:latin typeface="Arial" panose="020B0604020202020204" pitchFamily="34" charset="0"/>
                <a:cs typeface="Arial" panose="020B0604020202020204" pitchFamily="34" charset="0"/>
              </a:rPr>
              <a:t>. </a:t>
            </a:r>
            <a:r>
              <a:rPr lang="en-GB" altLang="cs-CZ" sz="1800" dirty="0" err="1">
                <a:solidFill>
                  <a:srgbClr val="171C8F"/>
                </a:solidFill>
                <a:latin typeface="Arial" panose="020B0604020202020204" pitchFamily="34" charset="0"/>
                <a:cs typeface="Arial" panose="020B0604020202020204" pitchFamily="34" charset="0"/>
              </a:rPr>
              <a:t>Jde</a:t>
            </a:r>
            <a:r>
              <a:rPr lang="en-GB" altLang="cs-CZ" sz="1800" dirty="0">
                <a:solidFill>
                  <a:srgbClr val="171C8F"/>
                </a:solidFill>
                <a:latin typeface="Arial" panose="020B0604020202020204" pitchFamily="34" charset="0"/>
                <a:cs typeface="Arial" panose="020B0604020202020204" pitchFamily="34" charset="0"/>
              </a:rPr>
              <a:t> o </a:t>
            </a:r>
            <a:r>
              <a:rPr lang="en-GB" altLang="cs-CZ" sz="1800" dirty="0" err="1">
                <a:solidFill>
                  <a:srgbClr val="171C8F"/>
                </a:solidFill>
                <a:latin typeface="Arial" panose="020B0604020202020204" pitchFamily="34" charset="0"/>
                <a:cs typeface="Arial" panose="020B0604020202020204" pitchFamily="34" charset="0"/>
              </a:rPr>
              <a:t>pojem</a:t>
            </a:r>
            <a:r>
              <a:rPr lang="en-GB" altLang="cs-CZ" sz="1800" dirty="0">
                <a:solidFill>
                  <a:srgbClr val="171C8F"/>
                </a:solidFill>
                <a:latin typeface="Arial" panose="020B0604020202020204" pitchFamily="34" charset="0"/>
                <a:cs typeface="Arial" panose="020B0604020202020204" pitchFamily="34" charset="0"/>
              </a:rPr>
              <a:t> </a:t>
            </a:r>
            <a:r>
              <a:rPr lang="en-GB" altLang="cs-CZ" sz="1800" dirty="0" err="1">
                <a:solidFill>
                  <a:srgbClr val="171C8F"/>
                </a:solidFill>
                <a:latin typeface="Arial" panose="020B0604020202020204" pitchFamily="34" charset="0"/>
                <a:cs typeface="Arial" panose="020B0604020202020204" pitchFamily="34" charset="0"/>
              </a:rPr>
              <a:t>širší</a:t>
            </a:r>
            <a:r>
              <a:rPr lang="en-GB" altLang="cs-CZ" sz="1800" dirty="0">
                <a:solidFill>
                  <a:srgbClr val="171C8F"/>
                </a:solidFill>
                <a:latin typeface="Arial" panose="020B0604020202020204" pitchFamily="34" charset="0"/>
                <a:cs typeface="Arial" panose="020B0604020202020204" pitchFamily="34" charset="0"/>
              </a:rPr>
              <a:t> </a:t>
            </a:r>
            <a:r>
              <a:rPr lang="en-GB" altLang="cs-CZ" sz="1800" dirty="0" err="1">
                <a:solidFill>
                  <a:srgbClr val="171C8F"/>
                </a:solidFill>
                <a:latin typeface="Arial" panose="020B0604020202020204" pitchFamily="34" charset="0"/>
                <a:cs typeface="Arial" panose="020B0604020202020204" pitchFamily="34" charset="0"/>
              </a:rPr>
              <a:t>než</a:t>
            </a:r>
            <a:r>
              <a:rPr lang="en-GB" altLang="cs-CZ" sz="1800" dirty="0">
                <a:solidFill>
                  <a:srgbClr val="171C8F"/>
                </a:solidFill>
                <a:latin typeface="Arial" panose="020B0604020202020204" pitchFamily="34" charset="0"/>
                <a:cs typeface="Arial" panose="020B0604020202020204" pitchFamily="34" charset="0"/>
              </a:rPr>
              <a:t> </a:t>
            </a:r>
            <a:r>
              <a:rPr lang="en-GB" altLang="cs-CZ" sz="1800" dirty="0" err="1">
                <a:solidFill>
                  <a:srgbClr val="171C8F"/>
                </a:solidFill>
                <a:latin typeface="Arial" panose="020B0604020202020204" pitchFamily="34" charset="0"/>
                <a:cs typeface="Arial" panose="020B0604020202020204" pitchFamily="34" charset="0"/>
              </a:rPr>
              <a:t>dezinfekce</a:t>
            </a:r>
            <a:r>
              <a:rPr lang="en-GB" altLang="cs-CZ" sz="1800" dirty="0">
                <a:solidFill>
                  <a:srgbClr val="171C8F"/>
                </a:solidFill>
                <a:latin typeface="Arial" panose="020B0604020202020204" pitchFamily="34" charset="0"/>
                <a:cs typeface="Arial" panose="020B0604020202020204" pitchFamily="34" charset="0"/>
              </a:rPr>
              <a:t> a </a:t>
            </a:r>
            <a:r>
              <a:rPr lang="en-GB" altLang="cs-CZ" sz="1800" dirty="0" err="1">
                <a:solidFill>
                  <a:srgbClr val="171C8F"/>
                </a:solidFill>
                <a:latin typeface="Arial" panose="020B0604020202020204" pitchFamily="34" charset="0"/>
                <a:cs typeface="Arial" panose="020B0604020202020204" pitchFamily="34" charset="0"/>
              </a:rPr>
              <a:t>sterilizace</a:t>
            </a:r>
            <a:r>
              <a:rPr lang="en-GB" altLang="cs-CZ" sz="1800" dirty="0">
                <a:solidFill>
                  <a:srgbClr val="171C8F"/>
                </a:solidFill>
                <a:latin typeface="Arial" panose="020B0604020202020204" pitchFamily="34" charset="0"/>
                <a:cs typeface="Arial" panose="020B0604020202020204" pitchFamily="34" charset="0"/>
              </a:rPr>
              <a:t>.</a:t>
            </a:r>
            <a:r>
              <a:rPr lang="cs-CZ" altLang="cs-CZ" sz="1800" dirty="0">
                <a:solidFill>
                  <a:srgbClr val="171C8F"/>
                </a:solidFill>
                <a:latin typeface="Arial" panose="020B0604020202020204" pitchFamily="34" charset="0"/>
                <a:cs typeface="Arial" panose="020B0604020202020204" pitchFamily="34" charset="0"/>
              </a:rPr>
              <a:t> </a:t>
            </a:r>
            <a:r>
              <a:rPr lang="en-GB" altLang="cs-CZ" sz="1800" dirty="0">
                <a:solidFill>
                  <a:srgbClr val="171C8F"/>
                </a:solidFill>
                <a:latin typeface="Arial" panose="020B0604020202020204" pitchFamily="34" charset="0"/>
                <a:cs typeface="Arial" panose="020B0604020202020204" pitchFamily="34" charset="0"/>
              </a:rPr>
              <a:t> </a:t>
            </a:r>
            <a:r>
              <a:rPr lang="cs-CZ" altLang="cs-CZ" sz="1800" dirty="0">
                <a:solidFill>
                  <a:srgbClr val="171C8F"/>
                </a:solidFill>
                <a:latin typeface="Arial" panose="020B0604020202020204" pitchFamily="34" charset="0"/>
                <a:cs typeface="Arial" panose="020B0604020202020204" pitchFamily="34" charset="0"/>
              </a:rPr>
              <a:t>P</a:t>
            </a:r>
            <a:r>
              <a:rPr lang="en-GB" altLang="cs-CZ" sz="1800" dirty="0" err="1">
                <a:solidFill>
                  <a:srgbClr val="171C8F"/>
                </a:solidFill>
                <a:latin typeface="Arial" panose="020B0604020202020204" pitchFamily="34" charset="0"/>
                <a:cs typeface="Arial" panose="020B0604020202020204" pitchFamily="34" charset="0"/>
              </a:rPr>
              <a:t>odle</a:t>
            </a:r>
            <a:r>
              <a:rPr lang="en-GB" altLang="cs-CZ" sz="1800" dirty="0">
                <a:solidFill>
                  <a:srgbClr val="171C8F"/>
                </a:solidFill>
                <a:latin typeface="Arial" panose="020B0604020202020204" pitchFamily="34" charset="0"/>
                <a:cs typeface="Arial" panose="020B0604020202020204" pitchFamily="34" charset="0"/>
              </a:rPr>
              <a:t> </a:t>
            </a:r>
            <a:r>
              <a:rPr lang="en-GB" altLang="cs-CZ" sz="1800" dirty="0" err="1">
                <a:solidFill>
                  <a:srgbClr val="171C8F"/>
                </a:solidFill>
                <a:latin typeface="Arial" panose="020B0604020202020204" pitchFamily="34" charset="0"/>
                <a:cs typeface="Arial" panose="020B0604020202020204" pitchFamily="34" charset="0"/>
              </a:rPr>
              <a:t>výsledného</a:t>
            </a:r>
            <a:r>
              <a:rPr lang="en-GB" altLang="cs-CZ" sz="1800" dirty="0">
                <a:solidFill>
                  <a:srgbClr val="171C8F"/>
                </a:solidFill>
                <a:latin typeface="Arial" panose="020B0604020202020204" pitchFamily="34" charset="0"/>
                <a:cs typeface="Arial" panose="020B0604020202020204" pitchFamily="34" charset="0"/>
              </a:rPr>
              <a:t> </a:t>
            </a:r>
            <a:r>
              <a:rPr lang="en-GB" altLang="cs-CZ" sz="1800" dirty="0" err="1">
                <a:solidFill>
                  <a:srgbClr val="171C8F"/>
                </a:solidFill>
                <a:latin typeface="Arial" panose="020B0604020202020204" pitchFamily="34" charset="0"/>
                <a:cs typeface="Arial" panose="020B0604020202020204" pitchFamily="34" charset="0"/>
              </a:rPr>
              <a:t>stupně</a:t>
            </a:r>
            <a:r>
              <a:rPr lang="en-GB" altLang="cs-CZ" sz="1800" dirty="0">
                <a:solidFill>
                  <a:srgbClr val="171C8F"/>
                </a:solidFill>
                <a:latin typeface="Arial" panose="020B0604020202020204" pitchFamily="34" charset="0"/>
                <a:cs typeface="Arial" panose="020B0604020202020204" pitchFamily="34" charset="0"/>
              </a:rPr>
              <a:t> </a:t>
            </a:r>
            <a:r>
              <a:rPr lang="en-GB" altLang="cs-CZ" sz="1800" dirty="0" err="1">
                <a:solidFill>
                  <a:srgbClr val="171C8F"/>
                </a:solidFill>
                <a:latin typeface="Arial" panose="020B0604020202020204" pitchFamily="34" charset="0"/>
                <a:cs typeface="Arial" panose="020B0604020202020204" pitchFamily="34" charset="0"/>
              </a:rPr>
              <a:t>čistoty</a:t>
            </a:r>
            <a:r>
              <a:rPr lang="en-GB" altLang="cs-CZ" sz="1800" dirty="0">
                <a:solidFill>
                  <a:srgbClr val="171C8F"/>
                </a:solidFill>
                <a:latin typeface="Arial" panose="020B0604020202020204" pitchFamily="34" charset="0"/>
                <a:cs typeface="Arial" panose="020B0604020202020204" pitchFamily="34" charset="0"/>
              </a:rPr>
              <a:t> se </a:t>
            </a:r>
            <a:r>
              <a:rPr lang="en-GB" altLang="cs-CZ" sz="1800" dirty="0" err="1">
                <a:solidFill>
                  <a:srgbClr val="171C8F"/>
                </a:solidFill>
                <a:latin typeface="Arial" panose="020B0604020202020204" pitchFamily="34" charset="0"/>
                <a:cs typeface="Arial" panose="020B0604020202020204" pitchFamily="34" charset="0"/>
              </a:rPr>
              <a:t>dělí</a:t>
            </a:r>
            <a:r>
              <a:rPr lang="en-GB" altLang="cs-CZ" sz="1800" dirty="0">
                <a:solidFill>
                  <a:srgbClr val="171C8F"/>
                </a:solidFill>
                <a:latin typeface="Arial" panose="020B0604020202020204" pitchFamily="34" charset="0"/>
                <a:cs typeface="Arial" panose="020B0604020202020204" pitchFamily="34" charset="0"/>
              </a:rPr>
              <a:t> </a:t>
            </a:r>
            <a:r>
              <a:rPr lang="en-GB" altLang="cs-CZ" sz="1800" dirty="0" err="1">
                <a:solidFill>
                  <a:srgbClr val="171C8F"/>
                </a:solidFill>
                <a:latin typeface="Arial" panose="020B0604020202020204" pitchFamily="34" charset="0"/>
                <a:cs typeface="Arial" panose="020B0604020202020204" pitchFamily="34" charset="0"/>
              </a:rPr>
              <a:t>na</a:t>
            </a:r>
            <a:r>
              <a:rPr lang="en-GB" altLang="cs-CZ" sz="1800" dirty="0">
                <a:solidFill>
                  <a:srgbClr val="171C8F"/>
                </a:solidFill>
                <a:latin typeface="Arial" panose="020B0604020202020204" pitchFamily="34" charset="0"/>
                <a:cs typeface="Arial" panose="020B0604020202020204" pitchFamily="34" charset="0"/>
              </a:rPr>
              <a:t>:</a:t>
            </a:r>
          </a:p>
          <a:p>
            <a:pPr marL="0" indent="0">
              <a:lnSpc>
                <a:spcPct val="80000"/>
              </a:lnSpc>
              <a:spcBef>
                <a:spcPts val="600"/>
              </a:spcBef>
              <a:buClr>
                <a:srgbClr val="EEC85E"/>
              </a:buClr>
              <a:buSzPct val="70000"/>
              <a:buNone/>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cs-CZ" altLang="cs-CZ" sz="1800" dirty="0">
                <a:solidFill>
                  <a:srgbClr val="171C8F"/>
                </a:solidFill>
                <a:latin typeface="Arial" panose="020B0604020202020204" pitchFamily="34" charset="0"/>
                <a:cs typeface="Arial" panose="020B0604020202020204" pitchFamily="34" charset="0"/>
              </a:rPr>
              <a:t>                                             </a:t>
            </a:r>
            <a:r>
              <a:rPr lang="en-GB" altLang="cs-CZ" sz="1800" dirty="0" err="1">
                <a:solidFill>
                  <a:srgbClr val="171C8F"/>
                </a:solidFill>
                <a:latin typeface="Arial" panose="020B0604020202020204" pitchFamily="34" charset="0"/>
                <a:cs typeface="Arial" panose="020B0604020202020204" pitchFamily="34" charset="0"/>
              </a:rPr>
              <a:t>mechanickou</a:t>
            </a:r>
            <a:r>
              <a:rPr lang="en-GB" altLang="cs-CZ" sz="1800" dirty="0">
                <a:solidFill>
                  <a:srgbClr val="171C8F"/>
                </a:solidFill>
                <a:latin typeface="Arial" panose="020B0604020202020204" pitchFamily="34" charset="0"/>
                <a:cs typeface="Arial" panose="020B0604020202020204" pitchFamily="34" charset="0"/>
              </a:rPr>
              <a:t> </a:t>
            </a:r>
            <a:r>
              <a:rPr lang="en-GB" altLang="cs-CZ" sz="1800" dirty="0" err="1">
                <a:solidFill>
                  <a:srgbClr val="171C8F"/>
                </a:solidFill>
                <a:latin typeface="Arial" panose="020B0604020202020204" pitchFamily="34" charset="0"/>
                <a:cs typeface="Arial" panose="020B0604020202020204" pitchFamily="34" charset="0"/>
              </a:rPr>
              <a:t>očistu</a:t>
            </a:r>
            <a:endParaRPr lang="cs-CZ" altLang="cs-CZ" sz="1800" dirty="0">
              <a:solidFill>
                <a:srgbClr val="171C8F"/>
              </a:solidFill>
              <a:latin typeface="Arial" panose="020B0604020202020204" pitchFamily="34" charset="0"/>
              <a:cs typeface="Arial" panose="020B0604020202020204" pitchFamily="34" charset="0"/>
            </a:endParaRPr>
          </a:p>
          <a:p>
            <a:pPr marL="0" indent="0">
              <a:lnSpc>
                <a:spcPct val="80000"/>
              </a:lnSpc>
              <a:spcBef>
                <a:spcPts val="600"/>
              </a:spcBef>
              <a:buNone/>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GB" altLang="cs-CZ" sz="1800" dirty="0">
                <a:solidFill>
                  <a:srgbClr val="171C8F"/>
                </a:solidFill>
                <a:latin typeface="Arial" panose="020B0604020202020204" pitchFamily="34" charset="0"/>
                <a:cs typeface="Arial" panose="020B0604020202020204" pitchFamily="34" charset="0"/>
              </a:rPr>
              <a:t>                                             </a:t>
            </a:r>
            <a:r>
              <a:rPr lang="en-GB" altLang="cs-CZ" sz="1800" dirty="0" err="1">
                <a:solidFill>
                  <a:srgbClr val="171C8F"/>
                </a:solidFill>
                <a:latin typeface="Arial" panose="020B0604020202020204" pitchFamily="34" charset="0"/>
                <a:cs typeface="Arial" panose="020B0604020202020204" pitchFamily="34" charset="0"/>
              </a:rPr>
              <a:t>dezinfekci</a:t>
            </a:r>
            <a:r>
              <a:rPr lang="en-GB" altLang="cs-CZ" sz="1800" dirty="0">
                <a:solidFill>
                  <a:srgbClr val="171C8F"/>
                </a:solidFill>
                <a:latin typeface="Arial" panose="020B0604020202020204" pitchFamily="34" charset="0"/>
                <a:cs typeface="Arial" panose="020B0604020202020204" pitchFamily="34" charset="0"/>
              </a:rPr>
              <a:t>     </a:t>
            </a:r>
          </a:p>
          <a:p>
            <a:pPr marL="0" indent="0">
              <a:lnSpc>
                <a:spcPct val="80000"/>
              </a:lnSpc>
              <a:spcBef>
                <a:spcPts val="600"/>
              </a:spcBef>
              <a:buNone/>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GB" altLang="cs-CZ" sz="1800" dirty="0">
                <a:solidFill>
                  <a:srgbClr val="171C8F"/>
                </a:solidFill>
                <a:latin typeface="Arial" panose="020B0604020202020204" pitchFamily="34" charset="0"/>
                <a:cs typeface="Arial" panose="020B0604020202020204" pitchFamily="34" charset="0"/>
              </a:rPr>
              <a:t>	                                       </a:t>
            </a:r>
            <a:r>
              <a:rPr lang="cs-CZ" altLang="cs-CZ" sz="1800" dirty="0">
                <a:solidFill>
                  <a:srgbClr val="171C8F"/>
                </a:solidFill>
                <a:latin typeface="Arial" panose="020B0604020202020204" pitchFamily="34" charset="0"/>
                <a:cs typeface="Arial" panose="020B0604020202020204" pitchFamily="34" charset="0"/>
              </a:rPr>
              <a:t> s</a:t>
            </a:r>
            <a:r>
              <a:rPr lang="en-GB" altLang="cs-CZ" sz="1800" dirty="0" err="1">
                <a:solidFill>
                  <a:srgbClr val="171C8F"/>
                </a:solidFill>
                <a:latin typeface="Arial" panose="020B0604020202020204" pitchFamily="34" charset="0"/>
                <a:cs typeface="Arial" panose="020B0604020202020204" pitchFamily="34" charset="0"/>
              </a:rPr>
              <a:t>terilizaci</a:t>
            </a:r>
            <a:endParaRPr lang="cs-CZ" altLang="cs-CZ" sz="1800" dirty="0">
              <a:solidFill>
                <a:srgbClr val="171C8F"/>
              </a:solidFill>
              <a:latin typeface="Arial" panose="020B0604020202020204" pitchFamily="34" charset="0"/>
              <a:cs typeface="Arial" panose="020B0604020202020204" pitchFamily="34" charset="0"/>
            </a:endParaRPr>
          </a:p>
          <a:p>
            <a:pPr>
              <a:lnSpc>
                <a:spcPct val="80000"/>
              </a:lnSpc>
              <a:spcBef>
                <a:spcPts val="600"/>
              </a:spcBef>
              <a:buFont typeface="Wingdings" panose="05000000000000000000" pitchFamily="2" charset="2"/>
              <a:buChar char="ü"/>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endParaRPr lang="cs-CZ" altLang="cs-CZ" sz="1800" dirty="0">
              <a:solidFill>
                <a:srgbClr val="171C8F"/>
              </a:solidFill>
              <a:latin typeface="Arial" panose="020B0604020202020204" pitchFamily="34" charset="0"/>
              <a:cs typeface="Arial" panose="020B0604020202020204" pitchFamily="34" charset="0"/>
            </a:endParaRPr>
          </a:p>
          <a:p>
            <a:pPr>
              <a:buFont typeface="Wingdings" panose="05000000000000000000" pitchFamily="2" charset="2"/>
              <a:buChar char="ü"/>
            </a:pPr>
            <a:endParaRPr lang="de-DE" sz="1800" dirty="0">
              <a:solidFill>
                <a:srgbClr val="171C8F"/>
              </a:solidFill>
              <a:latin typeface="Arial" panose="020B060402020202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115624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266717-13BF-421C-96D1-67E50FD19B6D}"/>
              </a:ext>
            </a:extLst>
          </p:cNvPr>
          <p:cNvSpPr>
            <a:spLocks noGrp="1"/>
          </p:cNvSpPr>
          <p:nvPr>
            <p:ph type="title"/>
          </p:nvPr>
        </p:nvSpPr>
        <p:spPr/>
        <p:txBody>
          <a:bodyPr>
            <a:normAutofit/>
          </a:bodyPr>
          <a:lstStyle/>
          <a:p>
            <a:r>
              <a:rPr lang="cs-CZ" sz="3600" dirty="0">
                <a:solidFill>
                  <a:srgbClr val="171C8F"/>
                </a:solidFill>
                <a:latin typeface="Arial" panose="020B0604020202020204" pitchFamily="34" charset="0"/>
                <a:cs typeface="Arial" panose="020B0604020202020204" pitchFamily="34" charset="0"/>
              </a:rPr>
              <a:t>  Modul: sterilizace</a:t>
            </a:r>
            <a:r>
              <a:rPr lang="cs-CZ" sz="3600" dirty="0">
                <a:latin typeface="Arial" panose="020B0604020202020204" pitchFamily="34" charset="0"/>
                <a:cs typeface="Arial" panose="020B0604020202020204" pitchFamily="34" charset="0"/>
              </a:rPr>
              <a:t> </a:t>
            </a:r>
            <a:endParaRPr lang="de-DE" sz="3600" dirty="0">
              <a:latin typeface="Arial" panose="020B0604020202020204" pitchFamily="34" charset="0"/>
              <a:cs typeface="Arial" panose="020B0604020202020204" pitchFamily="34" charset="0"/>
            </a:endParaRPr>
          </a:p>
        </p:txBody>
      </p:sp>
      <p:sp>
        <p:nvSpPr>
          <p:cNvPr id="3" name="Zástupný symbol pro obsah 2">
            <a:extLst>
              <a:ext uri="{FF2B5EF4-FFF2-40B4-BE49-F238E27FC236}">
                <a16:creationId xmlns:a16="http://schemas.microsoft.com/office/drawing/2014/main" id="{A8F83464-4164-42B8-B20F-A1356A65FE17}"/>
              </a:ext>
            </a:extLst>
          </p:cNvPr>
          <p:cNvSpPr>
            <a:spLocks noGrp="1"/>
          </p:cNvSpPr>
          <p:nvPr>
            <p:ph idx="1"/>
          </p:nvPr>
        </p:nvSpPr>
        <p:spPr/>
        <p:txBody>
          <a:bodyPr>
            <a:noAutofit/>
          </a:bodyPr>
          <a:lstStyle/>
          <a:p>
            <a:r>
              <a:rPr lang="cs-CZ" sz="1800" dirty="0">
                <a:solidFill>
                  <a:srgbClr val="171C8F"/>
                </a:solidFill>
                <a:latin typeface="Arial" panose="020B0604020202020204" pitchFamily="34" charset="0"/>
                <a:cs typeface="Arial" panose="020B0604020202020204" pitchFamily="34" charset="0"/>
              </a:rPr>
              <a:t>Kontrola sterility- zásady sterilizace, nebiologické </a:t>
            </a:r>
            <a:r>
              <a:rPr lang="cs-CZ" sz="1800" dirty="0">
                <a:solidFill>
                  <a:srgbClr val="FF0000"/>
                </a:solidFill>
                <a:latin typeface="Arial" panose="020B0604020202020204" pitchFamily="34" charset="0"/>
                <a:cs typeface="Arial" panose="020B0604020202020204" pitchFamily="34" charset="0"/>
              </a:rPr>
              <a:t>testy,</a:t>
            </a:r>
            <a:r>
              <a:rPr lang="cs-CZ" sz="1800" dirty="0">
                <a:solidFill>
                  <a:srgbClr val="171C8F"/>
                </a:solidFill>
                <a:latin typeface="Arial" panose="020B0604020202020204" pitchFamily="34" charset="0"/>
                <a:cs typeface="Arial" panose="020B0604020202020204" pitchFamily="34" charset="0"/>
              </a:rPr>
              <a:t> </a:t>
            </a:r>
            <a:r>
              <a:rPr lang="cs-CZ" sz="1800" dirty="0">
                <a:solidFill>
                  <a:srgbClr val="FF0000"/>
                </a:solidFill>
                <a:latin typeface="Arial" panose="020B0604020202020204" pitchFamily="34" charset="0"/>
                <a:cs typeface="Arial" panose="020B0604020202020204" pitchFamily="34" charset="0"/>
              </a:rPr>
              <a:t>systémy sterilizačních přístrojů </a:t>
            </a:r>
            <a:r>
              <a:rPr lang="cs-CZ" sz="1800" dirty="0">
                <a:solidFill>
                  <a:srgbClr val="171C8F"/>
                </a:solidFill>
                <a:latin typeface="Arial" panose="020B0604020202020204" pitchFamily="34" charset="0"/>
                <a:cs typeface="Arial" panose="020B0604020202020204" pitchFamily="34" charset="0"/>
              </a:rPr>
              <a:t>? /biologické, nebiologické, fyzikální systémy = kontrola účinnosti, testy pak např. B.D test, CHTS apod./</a:t>
            </a:r>
          </a:p>
          <a:p>
            <a:r>
              <a:rPr lang="cs-CZ" sz="1800" dirty="0">
                <a:solidFill>
                  <a:srgbClr val="171C8F"/>
                </a:solidFill>
                <a:latin typeface="Arial" panose="020B0604020202020204" pitchFamily="34" charset="0"/>
                <a:cs typeface="Arial" panose="020B0604020202020204" pitchFamily="34" charset="0"/>
              </a:rPr>
              <a:t>Témata, začínají od konce podle vyhlášky č. 306/2012 Sb. v platném znění</a:t>
            </a:r>
          </a:p>
          <a:p>
            <a:r>
              <a:rPr lang="cs-CZ" sz="1800" dirty="0">
                <a:solidFill>
                  <a:srgbClr val="171C8F"/>
                </a:solidFill>
                <a:latin typeface="Arial" panose="020B0604020202020204" pitchFamily="34" charset="0"/>
                <a:cs typeface="Arial" panose="020B0604020202020204" pitchFamily="34" charset="0"/>
              </a:rPr>
              <a:t>Výše uvedený obsah</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nepatří</a:t>
            </a:r>
            <a:r>
              <a:rPr lang="de-DE" sz="1800" dirty="0">
                <a:solidFill>
                  <a:srgbClr val="171C8F"/>
                </a:solidFill>
                <a:latin typeface="Arial" panose="020B0604020202020204" pitchFamily="34" charset="0"/>
                <a:cs typeface="Arial" panose="020B0604020202020204" pitchFamily="34" charset="0"/>
              </a:rPr>
              <a:t> do </a:t>
            </a:r>
            <a:r>
              <a:rPr lang="de-DE" sz="1800" dirty="0" err="1">
                <a:solidFill>
                  <a:srgbClr val="171C8F"/>
                </a:solidFill>
                <a:latin typeface="Arial" panose="020B0604020202020204" pitchFamily="34" charset="0"/>
                <a:cs typeface="Arial" panose="020B0604020202020204" pitchFamily="34" charset="0"/>
              </a:rPr>
              <a:t>kontroly</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sterility</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neboť</a:t>
            </a:r>
            <a:r>
              <a:rPr lang="de-DE" sz="1800" dirty="0">
                <a:solidFill>
                  <a:srgbClr val="171C8F"/>
                </a:solidFill>
                <a:latin typeface="Arial" panose="020B0604020202020204" pitchFamily="34" charset="0"/>
                <a:cs typeface="Arial" panose="020B0604020202020204" pitchFamily="34" charset="0"/>
              </a:rPr>
              <a:t> </a:t>
            </a:r>
            <a:r>
              <a:rPr lang="cs-CZ" sz="1800" dirty="0">
                <a:solidFill>
                  <a:srgbClr val="171C8F"/>
                </a:solidFill>
                <a:latin typeface="Arial" panose="020B0604020202020204" pitchFamily="34" charset="0"/>
                <a:cs typeface="Arial" panose="020B0604020202020204" pitchFamily="34" charset="0"/>
              </a:rPr>
              <a:t>ta </a:t>
            </a:r>
            <a:r>
              <a:rPr lang="de-DE" sz="1800" dirty="0">
                <a:solidFill>
                  <a:srgbClr val="171C8F"/>
                </a:solidFill>
                <a:latin typeface="Arial" panose="020B0604020202020204" pitchFamily="34" charset="0"/>
                <a:cs typeface="Arial" panose="020B0604020202020204" pitchFamily="34" charset="0"/>
              </a:rPr>
              <a:t>se </a:t>
            </a:r>
            <a:r>
              <a:rPr lang="de-DE" sz="1800" dirty="0" err="1">
                <a:solidFill>
                  <a:srgbClr val="171C8F"/>
                </a:solidFill>
                <a:latin typeface="Arial" panose="020B0604020202020204" pitchFamily="34" charset="0"/>
                <a:cs typeface="Arial" panose="020B0604020202020204" pitchFamily="34" charset="0"/>
              </a:rPr>
              <a:t>provádí</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standardními</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mikrobiologickými</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metodami</a:t>
            </a:r>
            <a:r>
              <a:rPr lang="cs-CZ" sz="1800" dirty="0">
                <a:solidFill>
                  <a:srgbClr val="171C8F"/>
                </a:solidFill>
                <a:latin typeface="Arial" panose="020B0604020202020204" pitchFamily="34" charset="0"/>
                <a:cs typeface="Arial" panose="020B0604020202020204" pitchFamily="34" charset="0"/>
              </a:rPr>
              <a:t> za aseptických podmínek</a:t>
            </a:r>
          </a:p>
          <a:p>
            <a:endParaRPr lang="cs-CZ" sz="1800" dirty="0">
              <a:solidFill>
                <a:srgbClr val="171C8F"/>
              </a:solidFill>
              <a:latin typeface="Arial" panose="020B0604020202020204" pitchFamily="34" charset="0"/>
              <a:cs typeface="Arial" panose="020B0604020202020204" pitchFamily="34" charset="0"/>
            </a:endParaRPr>
          </a:p>
          <a:p>
            <a:r>
              <a:rPr lang="cs-CZ" sz="1800" dirty="0">
                <a:solidFill>
                  <a:srgbClr val="171C8F"/>
                </a:solidFill>
                <a:latin typeface="Arial" panose="020B0604020202020204" pitchFamily="34" charset="0"/>
                <a:cs typeface="Arial" panose="020B0604020202020204" pitchFamily="34" charset="0"/>
              </a:rPr>
              <a:t>Výsledky vzdělávání:</a:t>
            </a:r>
          </a:p>
          <a:p>
            <a:r>
              <a:rPr lang="cs-CZ" sz="1800" dirty="0">
                <a:solidFill>
                  <a:srgbClr val="171C8F"/>
                </a:solidFill>
                <a:latin typeface="Arial" panose="020B0604020202020204" pitchFamily="34" charset="0"/>
                <a:cs typeface="Arial" panose="020B0604020202020204" pitchFamily="34" charset="0"/>
              </a:rPr>
              <a:t>absolvent zná metody, způsoby sterilizace, obaly, skladování……. a vede dokumentaci sterilizace, </a:t>
            </a:r>
            <a:r>
              <a:rPr lang="de-DE" sz="1800" dirty="0">
                <a:solidFill>
                  <a:srgbClr val="FF0000"/>
                </a:solidFill>
                <a:latin typeface="Arial" panose="020B0604020202020204" pitchFamily="34" charset="0"/>
                <a:cs typeface="Arial" panose="020B0604020202020204" pitchFamily="34" charset="0"/>
              </a:rPr>
              <a:t>je </a:t>
            </a:r>
            <a:r>
              <a:rPr lang="de-DE" sz="1800" dirty="0" err="1">
                <a:solidFill>
                  <a:srgbClr val="FF0000"/>
                </a:solidFill>
                <a:latin typeface="Arial" panose="020B0604020202020204" pitchFamily="34" charset="0"/>
                <a:cs typeface="Arial" panose="020B0604020202020204" pitchFamily="34" charset="0"/>
              </a:rPr>
              <a:t>schopen</a:t>
            </a:r>
            <a:r>
              <a:rPr lang="de-DE" sz="1800" dirty="0">
                <a:solidFill>
                  <a:srgbClr val="FF0000"/>
                </a:solidFill>
                <a:latin typeface="Arial" panose="020B0604020202020204" pitchFamily="34" charset="0"/>
                <a:cs typeface="Arial" panose="020B0604020202020204" pitchFamily="34" charset="0"/>
              </a:rPr>
              <a:t> </a:t>
            </a:r>
            <a:r>
              <a:rPr lang="de-DE" sz="1800" dirty="0" err="1">
                <a:solidFill>
                  <a:srgbClr val="FF0000"/>
                </a:solidFill>
                <a:latin typeface="Arial" panose="020B0604020202020204" pitchFamily="34" charset="0"/>
                <a:cs typeface="Arial" panose="020B0604020202020204" pitchFamily="34" charset="0"/>
              </a:rPr>
              <a:t>provádět</a:t>
            </a:r>
            <a:r>
              <a:rPr lang="de-DE" sz="1800" dirty="0">
                <a:solidFill>
                  <a:srgbClr val="FF0000"/>
                </a:solidFill>
                <a:latin typeface="Arial" panose="020B0604020202020204" pitchFamily="34" charset="0"/>
                <a:cs typeface="Arial" panose="020B0604020202020204" pitchFamily="34" charset="0"/>
              </a:rPr>
              <a:t> </a:t>
            </a:r>
            <a:r>
              <a:rPr lang="de-DE" sz="1800" dirty="0" err="1">
                <a:solidFill>
                  <a:srgbClr val="FF0000"/>
                </a:solidFill>
                <a:latin typeface="Arial" panose="020B0604020202020204" pitchFamily="34" charset="0"/>
                <a:cs typeface="Arial" panose="020B0604020202020204" pitchFamily="34" charset="0"/>
              </a:rPr>
              <a:t>validaci</a:t>
            </a:r>
            <a:r>
              <a:rPr lang="de-DE" sz="1800" dirty="0">
                <a:solidFill>
                  <a:srgbClr val="FF0000"/>
                </a:solidFill>
                <a:latin typeface="Arial" panose="020B0604020202020204" pitchFamily="34" charset="0"/>
                <a:cs typeface="Arial" panose="020B0604020202020204" pitchFamily="34" charset="0"/>
              </a:rPr>
              <a:t> </a:t>
            </a:r>
            <a:r>
              <a:rPr lang="de-DE" sz="1800" dirty="0" err="1">
                <a:solidFill>
                  <a:srgbClr val="FF0000"/>
                </a:solidFill>
                <a:latin typeface="Arial" panose="020B0604020202020204" pitchFamily="34" charset="0"/>
                <a:cs typeface="Arial" panose="020B0604020202020204" pitchFamily="34" charset="0"/>
              </a:rPr>
              <a:t>sterilizačního</a:t>
            </a:r>
            <a:r>
              <a:rPr lang="de-DE" sz="1800" dirty="0">
                <a:solidFill>
                  <a:srgbClr val="FF0000"/>
                </a:solidFill>
                <a:latin typeface="Arial" panose="020B0604020202020204" pitchFamily="34" charset="0"/>
                <a:cs typeface="Arial" panose="020B0604020202020204" pitchFamily="34" charset="0"/>
              </a:rPr>
              <a:t> </a:t>
            </a:r>
            <a:r>
              <a:rPr lang="de-DE" sz="1800" dirty="0" err="1">
                <a:solidFill>
                  <a:srgbClr val="FF0000"/>
                </a:solidFill>
                <a:latin typeface="Arial" panose="020B0604020202020204" pitchFamily="34" charset="0"/>
                <a:cs typeface="Arial" panose="020B0604020202020204" pitchFamily="34" charset="0"/>
              </a:rPr>
              <a:t>procesu</a:t>
            </a:r>
            <a:r>
              <a:rPr lang="cs-CZ" sz="1800" dirty="0">
                <a:solidFill>
                  <a:srgbClr val="FF0000"/>
                </a:solidFill>
                <a:latin typeface="Arial" panose="020B0604020202020204" pitchFamily="34" charset="0"/>
                <a:cs typeface="Arial" panose="020B0604020202020204" pitchFamily="34" charset="0"/>
              </a:rPr>
              <a:t> ! </a:t>
            </a:r>
          </a:p>
          <a:p>
            <a:r>
              <a:rPr lang="cs-CZ" sz="1800" dirty="0">
                <a:solidFill>
                  <a:srgbClr val="171C8F"/>
                </a:solidFill>
                <a:latin typeface="Arial" panose="020B0604020202020204" pitchFamily="34" charset="0"/>
                <a:cs typeface="Arial" panose="020B0604020202020204" pitchFamily="34" charset="0"/>
              </a:rPr>
              <a:t>Určitě schopen není prakticky, možná teoreticky definici z vyhlášky. </a:t>
            </a:r>
          </a:p>
          <a:p>
            <a:r>
              <a:rPr lang="cs-CZ" sz="1800" dirty="0">
                <a:solidFill>
                  <a:srgbClr val="171C8F"/>
                </a:solidFill>
                <a:latin typeface="Arial" panose="020B0604020202020204" pitchFamily="34" charset="0"/>
                <a:cs typeface="Arial" panose="020B0604020202020204" pitchFamily="34" charset="0"/>
              </a:rPr>
              <a:t>Na odborných konferencích se témata validace objevovala a vysvětlovala často a výsledek ? </a:t>
            </a:r>
          </a:p>
        </p:txBody>
      </p:sp>
    </p:spTree>
    <p:extLst>
      <p:ext uri="{BB962C8B-B14F-4D97-AF65-F5344CB8AC3E}">
        <p14:creationId xmlns:p14="http://schemas.microsoft.com/office/powerpoint/2010/main" val="3423920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8511E2-9C12-427F-A8A3-CAAC41FEBF6A}"/>
              </a:ext>
            </a:extLst>
          </p:cNvPr>
          <p:cNvSpPr>
            <a:spLocks noGrp="1"/>
          </p:cNvSpPr>
          <p:nvPr>
            <p:ph type="title"/>
          </p:nvPr>
        </p:nvSpPr>
        <p:spPr/>
        <p:txBody>
          <a:bodyPr>
            <a:normAutofit/>
          </a:bodyPr>
          <a:lstStyle/>
          <a:p>
            <a:r>
              <a:rPr lang="cs-CZ" sz="3600" dirty="0">
                <a:solidFill>
                  <a:srgbClr val="171C8F"/>
                </a:solidFill>
                <a:latin typeface="Arial" panose="020B0604020202020204" pitchFamily="34" charset="0"/>
                <a:cs typeface="Arial" panose="020B0604020202020204" pitchFamily="34" charset="0"/>
              </a:rPr>
              <a:t>                          Legislativa</a:t>
            </a:r>
            <a:endParaRPr lang="de-DE" sz="3600" dirty="0">
              <a:solidFill>
                <a:srgbClr val="171C8F"/>
              </a:solidFill>
              <a:latin typeface="Arial" panose="020B0604020202020204" pitchFamily="34" charset="0"/>
              <a:cs typeface="Arial" panose="020B0604020202020204" pitchFamily="34" charset="0"/>
            </a:endParaRPr>
          </a:p>
        </p:txBody>
      </p:sp>
      <p:sp>
        <p:nvSpPr>
          <p:cNvPr id="3" name="Zástupný symbol pro obsah 2">
            <a:extLst>
              <a:ext uri="{FF2B5EF4-FFF2-40B4-BE49-F238E27FC236}">
                <a16:creationId xmlns:a16="http://schemas.microsoft.com/office/drawing/2014/main" id="{5CF42F5B-5A61-4CBB-A232-9523F1A972CB}"/>
              </a:ext>
            </a:extLst>
          </p:cNvPr>
          <p:cNvSpPr>
            <a:spLocks noGrp="1"/>
          </p:cNvSpPr>
          <p:nvPr>
            <p:ph idx="1"/>
          </p:nvPr>
        </p:nvSpPr>
        <p:spPr/>
        <p:txBody>
          <a:bodyPr/>
          <a:lstStyle/>
          <a:p>
            <a:pPr marL="0" indent="0">
              <a:buNone/>
            </a:pPr>
            <a:r>
              <a:rPr lang="cs-CZ" sz="1800" dirty="0">
                <a:solidFill>
                  <a:srgbClr val="171C8F"/>
                </a:solidFill>
                <a:latin typeface="Arial" panose="020B0604020202020204" pitchFamily="34" charset="0"/>
                <a:cs typeface="Arial" panose="020B0604020202020204" pitchFamily="34" charset="0"/>
              </a:rPr>
              <a:t>V kurzech obecný odkaz na: s</a:t>
            </a:r>
            <a:r>
              <a:rPr lang="de-DE" sz="1800" dirty="0" err="1">
                <a:solidFill>
                  <a:srgbClr val="171C8F"/>
                </a:solidFill>
                <a:latin typeface="Arial" panose="020B0604020202020204" pitchFamily="34" charset="0"/>
                <a:cs typeface="Arial" panose="020B0604020202020204" pitchFamily="34" charset="0"/>
              </a:rPr>
              <a:t>měrnice</a:t>
            </a:r>
            <a:r>
              <a:rPr lang="de-DE" sz="1800" dirty="0">
                <a:solidFill>
                  <a:srgbClr val="171C8F"/>
                </a:solidFill>
                <a:latin typeface="Arial" panose="020B0604020202020204" pitchFamily="34" charset="0"/>
                <a:cs typeface="Arial" panose="020B0604020202020204" pitchFamily="34" charset="0"/>
              </a:rPr>
              <a:t>, </a:t>
            </a:r>
            <a:r>
              <a:rPr lang="cs-CZ" sz="1800" dirty="0">
                <a:solidFill>
                  <a:srgbClr val="171C8F"/>
                </a:solidFill>
                <a:latin typeface="Arial" panose="020B0604020202020204" pitchFamily="34" charset="0"/>
                <a:cs typeface="Arial" panose="020B0604020202020204" pitchFamily="34" charset="0"/>
              </a:rPr>
              <a:t>n</a:t>
            </a:r>
            <a:r>
              <a:rPr lang="de-DE" sz="1800" dirty="0" err="1">
                <a:solidFill>
                  <a:srgbClr val="171C8F"/>
                </a:solidFill>
                <a:latin typeface="Arial" panose="020B0604020202020204" pitchFamily="34" charset="0"/>
                <a:cs typeface="Arial" panose="020B0604020202020204" pitchFamily="34" charset="0"/>
              </a:rPr>
              <a:t>ormy</a:t>
            </a:r>
            <a:r>
              <a:rPr lang="de-DE" sz="1800" dirty="0">
                <a:solidFill>
                  <a:srgbClr val="171C8F"/>
                </a:solidFill>
                <a:latin typeface="Arial" panose="020B0604020202020204" pitchFamily="34" charset="0"/>
                <a:cs typeface="Arial" panose="020B0604020202020204" pitchFamily="34" charset="0"/>
              </a:rPr>
              <a:t>, </a:t>
            </a:r>
            <a:r>
              <a:rPr lang="cs-CZ" sz="1800" dirty="0">
                <a:solidFill>
                  <a:srgbClr val="171C8F"/>
                </a:solidFill>
                <a:latin typeface="Arial" panose="020B0604020202020204" pitchFamily="34" charset="0"/>
                <a:cs typeface="Arial" panose="020B0604020202020204" pitchFamily="34" charset="0"/>
              </a:rPr>
              <a:t>v</a:t>
            </a:r>
            <a:r>
              <a:rPr lang="de-DE" sz="1800" dirty="0" err="1">
                <a:solidFill>
                  <a:srgbClr val="171C8F"/>
                </a:solidFill>
                <a:latin typeface="Arial" panose="020B0604020202020204" pitchFamily="34" charset="0"/>
                <a:cs typeface="Arial" panose="020B0604020202020204" pitchFamily="34" charset="0"/>
              </a:rPr>
              <a:t>yhlášky</a:t>
            </a:r>
            <a:r>
              <a:rPr lang="de-DE" sz="1800" dirty="0">
                <a:solidFill>
                  <a:srgbClr val="171C8F"/>
                </a:solidFill>
                <a:latin typeface="Arial" panose="020B0604020202020204" pitchFamily="34" charset="0"/>
                <a:cs typeface="Arial" panose="020B0604020202020204" pitchFamily="34" charset="0"/>
              </a:rPr>
              <a:t>, </a:t>
            </a:r>
            <a:r>
              <a:rPr lang="cs-CZ" sz="1800" dirty="0">
                <a:solidFill>
                  <a:srgbClr val="171C8F"/>
                </a:solidFill>
                <a:latin typeface="Arial" panose="020B0604020202020204" pitchFamily="34" charset="0"/>
                <a:cs typeface="Arial" panose="020B0604020202020204" pitchFamily="34" charset="0"/>
              </a:rPr>
              <a:t>m</a:t>
            </a:r>
            <a:r>
              <a:rPr lang="de-DE" sz="1800" dirty="0" err="1">
                <a:solidFill>
                  <a:srgbClr val="171C8F"/>
                </a:solidFill>
                <a:latin typeface="Arial" panose="020B0604020202020204" pitchFamily="34" charset="0"/>
                <a:cs typeface="Arial" panose="020B0604020202020204" pitchFamily="34" charset="0"/>
              </a:rPr>
              <a:t>etodická</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doporučení</a:t>
            </a:r>
            <a:r>
              <a:rPr lang="de-DE" sz="1800" dirty="0">
                <a:solidFill>
                  <a:srgbClr val="171C8F"/>
                </a:solidFill>
                <a:latin typeface="Arial" panose="020B0604020202020204" pitchFamily="34" charset="0"/>
                <a:cs typeface="Arial" panose="020B0604020202020204" pitchFamily="34" charset="0"/>
              </a:rPr>
              <a:t>, </a:t>
            </a:r>
            <a:r>
              <a:rPr lang="cs-CZ" sz="1800" dirty="0">
                <a:solidFill>
                  <a:srgbClr val="FF0000"/>
                </a:solidFill>
                <a:latin typeface="Arial" panose="020B0604020202020204" pitchFamily="34" charset="0"/>
                <a:cs typeface="Arial" panose="020B0604020202020204" pitchFamily="34" charset="0"/>
              </a:rPr>
              <a:t>d</a:t>
            </a:r>
            <a:r>
              <a:rPr lang="de-DE" sz="1800" dirty="0" err="1">
                <a:solidFill>
                  <a:srgbClr val="FF0000"/>
                </a:solidFill>
                <a:latin typeface="Arial" panose="020B0604020202020204" pitchFamily="34" charset="0"/>
                <a:cs typeface="Arial" panose="020B0604020202020204" pitchFamily="34" charset="0"/>
              </a:rPr>
              <a:t>oporučené</a:t>
            </a:r>
            <a:r>
              <a:rPr lang="de-DE" sz="1800" dirty="0">
                <a:solidFill>
                  <a:srgbClr val="FF0000"/>
                </a:solidFill>
                <a:latin typeface="Arial" panose="020B0604020202020204" pitchFamily="34" charset="0"/>
                <a:cs typeface="Arial" panose="020B0604020202020204" pitchFamily="34" charset="0"/>
              </a:rPr>
              <a:t> </a:t>
            </a:r>
            <a:r>
              <a:rPr lang="de-DE" sz="1800" dirty="0" err="1">
                <a:solidFill>
                  <a:srgbClr val="FF0000"/>
                </a:solidFill>
                <a:latin typeface="Arial" panose="020B0604020202020204" pitchFamily="34" charset="0"/>
                <a:cs typeface="Arial" panose="020B0604020202020204" pitchFamily="34" charset="0"/>
              </a:rPr>
              <a:t>postupy</a:t>
            </a:r>
            <a:r>
              <a:rPr lang="de-DE" sz="1800" dirty="0">
                <a:solidFill>
                  <a:srgbClr val="FF0000"/>
                </a:solidFill>
                <a:latin typeface="Arial" panose="020B0604020202020204" pitchFamily="34" charset="0"/>
                <a:cs typeface="Arial" panose="020B0604020202020204" pitchFamily="34" charset="0"/>
              </a:rPr>
              <a:t>,</a:t>
            </a:r>
            <a:r>
              <a:rPr lang="cs-CZ" sz="1800" dirty="0">
                <a:solidFill>
                  <a:srgbClr val="FF0000"/>
                </a:solidFill>
                <a:latin typeface="Arial" panose="020B0604020202020204" pitchFamily="34" charset="0"/>
                <a:cs typeface="Arial" panose="020B0604020202020204" pitchFamily="34" charset="0"/>
              </a:rPr>
              <a:t> „SZD ?“</a:t>
            </a:r>
          </a:p>
          <a:p>
            <a:pPr marL="0" indent="0">
              <a:buNone/>
            </a:pPr>
            <a:r>
              <a:rPr lang="cs-CZ" sz="1800" dirty="0">
                <a:solidFill>
                  <a:srgbClr val="171C8F"/>
                </a:solidFill>
                <a:latin typeface="Arial" panose="020B0604020202020204" pitchFamily="34" charset="0"/>
                <a:cs typeface="Arial" panose="020B0604020202020204" pitchFamily="34" charset="0"/>
              </a:rPr>
              <a:t>bez odkazu na </a:t>
            </a:r>
            <a:r>
              <a:rPr lang="de-DE" sz="1800" dirty="0" err="1">
                <a:solidFill>
                  <a:srgbClr val="171C8F"/>
                </a:solidFill>
                <a:latin typeface="Arial" panose="020B0604020202020204" pitchFamily="34" charset="0"/>
                <a:cs typeface="Arial" panose="020B0604020202020204" pitchFamily="34" charset="0"/>
              </a:rPr>
              <a:t>Nařízení</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vlády</a:t>
            </a:r>
            <a:r>
              <a:rPr lang="de-DE" sz="1800" dirty="0">
                <a:solidFill>
                  <a:srgbClr val="171C8F"/>
                </a:solidFill>
                <a:latin typeface="Arial" panose="020B0604020202020204" pitchFamily="34" charset="0"/>
                <a:cs typeface="Arial" panose="020B0604020202020204" pitchFamily="34" charset="0"/>
              </a:rPr>
              <a:t>, </a:t>
            </a:r>
            <a:r>
              <a:rPr lang="cs-CZ" sz="1800" dirty="0">
                <a:solidFill>
                  <a:srgbClr val="171C8F"/>
                </a:solidFill>
                <a:latin typeface="Arial" panose="020B0604020202020204" pitchFamily="34" charset="0"/>
                <a:cs typeface="Arial" panose="020B0604020202020204" pitchFamily="34" charset="0"/>
              </a:rPr>
              <a:t>zákony</a:t>
            </a:r>
          </a:p>
          <a:p>
            <a:pPr marL="0" indent="0">
              <a:buNone/>
            </a:pPr>
            <a:r>
              <a:rPr lang="cs-CZ" sz="1800" dirty="0">
                <a:solidFill>
                  <a:srgbClr val="171C8F"/>
                </a:solidFill>
                <a:latin typeface="Arial" panose="020B0604020202020204" pitchFamily="34" charset="0"/>
                <a:cs typeface="Arial" panose="020B0604020202020204" pitchFamily="34" charset="0"/>
              </a:rPr>
              <a:t>SZD /</a:t>
            </a:r>
            <a:r>
              <a:rPr lang="de-DE" sz="1800" dirty="0" err="1">
                <a:solidFill>
                  <a:srgbClr val="171C8F"/>
                </a:solidFill>
                <a:latin typeface="Arial" panose="020B0604020202020204" pitchFamily="34" charset="0"/>
                <a:cs typeface="Arial" panose="020B0604020202020204" pitchFamily="34" charset="0"/>
              </a:rPr>
              <a:t>státní</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zdravotní</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dozor</a:t>
            </a:r>
            <a:r>
              <a:rPr lang="cs-CZ" sz="1800" dirty="0">
                <a:solidFill>
                  <a:srgbClr val="171C8F"/>
                </a:solidFill>
                <a:latin typeface="Arial" panose="020B0604020202020204" pitchFamily="34" charset="0"/>
                <a:cs typeface="Arial" panose="020B0604020202020204" pitchFamily="34" charset="0"/>
              </a:rPr>
              <a:t>/</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ve</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zdravotnických</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zařízeních</a:t>
            </a:r>
            <a:r>
              <a:rPr lang="cs-CZ" sz="1800" dirty="0">
                <a:solidFill>
                  <a:srgbClr val="171C8F"/>
                </a:solidFill>
                <a:latin typeface="Arial" panose="020B0604020202020204" pitchFamily="34" charset="0"/>
                <a:cs typeface="Arial" panose="020B0604020202020204" pitchFamily="34" charset="0"/>
              </a:rPr>
              <a:t> se týká</a:t>
            </a:r>
            <a:r>
              <a:rPr lang="de-DE" sz="1800" dirty="0">
                <a:solidFill>
                  <a:srgbClr val="171C8F"/>
                </a:solidFill>
                <a:latin typeface="Arial" panose="020B0604020202020204" pitchFamily="34" charset="0"/>
                <a:cs typeface="Arial" panose="020B0604020202020204" pitchFamily="34" charset="0"/>
              </a:rPr>
              <a:t> OOVZ</a:t>
            </a:r>
            <a:r>
              <a:rPr lang="cs-CZ" sz="1800" dirty="0">
                <a:solidFill>
                  <a:srgbClr val="171C8F"/>
                </a:solidFill>
                <a:latin typeface="Arial" panose="020B0604020202020204" pitchFamily="34" charset="0"/>
                <a:cs typeface="Arial" panose="020B0604020202020204" pitchFamily="34" charset="0"/>
              </a:rPr>
              <a:t>, který </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provádí</a:t>
            </a:r>
            <a:r>
              <a:rPr lang="de-DE" sz="1800" dirty="0">
                <a:solidFill>
                  <a:srgbClr val="171C8F"/>
                </a:solidFill>
                <a:latin typeface="Arial" panose="020B0604020202020204" pitchFamily="34" charset="0"/>
                <a:cs typeface="Arial" panose="020B0604020202020204" pitchFamily="34" charset="0"/>
              </a:rPr>
              <a:t> SZD a </a:t>
            </a:r>
            <a:r>
              <a:rPr lang="de-DE" sz="1800" dirty="0" err="1">
                <a:solidFill>
                  <a:srgbClr val="171C8F"/>
                </a:solidFill>
                <a:latin typeface="Arial" panose="020B0604020202020204" pitchFamily="34" charset="0"/>
                <a:cs typeface="Arial" panose="020B0604020202020204" pitchFamily="34" charset="0"/>
              </a:rPr>
              <a:t>kontroluje</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právě</a:t>
            </a:r>
            <a:r>
              <a:rPr lang="de-DE" sz="1800" dirty="0">
                <a:solidFill>
                  <a:srgbClr val="171C8F"/>
                </a:solidFill>
                <a:latin typeface="Arial" panose="020B0604020202020204" pitchFamily="34" charset="0"/>
                <a:cs typeface="Arial" panose="020B0604020202020204" pitchFamily="34" charset="0"/>
              </a:rPr>
              <a:t> </a:t>
            </a:r>
            <a:r>
              <a:rPr lang="cs-CZ" sz="1800" dirty="0">
                <a:solidFill>
                  <a:srgbClr val="171C8F"/>
                </a:solidFill>
                <a:latin typeface="Arial" panose="020B0604020202020204" pitchFamily="34" charset="0"/>
                <a:cs typeface="Arial" panose="020B0604020202020204" pitchFamily="34" charset="0"/>
              </a:rPr>
              <a:t>správné postupy v dezinfekci a sterilizaci ve zdravotnických zařízeních</a:t>
            </a:r>
            <a:r>
              <a:rPr lang="de-DE" sz="1800" dirty="0">
                <a:solidFill>
                  <a:srgbClr val="171C8F"/>
                </a:solidFill>
                <a:latin typeface="Arial" panose="020B0604020202020204" pitchFamily="34" charset="0"/>
                <a:cs typeface="Arial" panose="020B0604020202020204" pitchFamily="34" charset="0"/>
              </a:rPr>
              <a:t>.</a:t>
            </a:r>
            <a:endParaRPr lang="cs-CZ" sz="1800" dirty="0">
              <a:solidFill>
                <a:srgbClr val="171C8F"/>
              </a:solidFill>
              <a:latin typeface="Arial" panose="020B0604020202020204" pitchFamily="34" charset="0"/>
              <a:cs typeface="Arial" panose="020B0604020202020204" pitchFamily="34" charset="0"/>
            </a:endParaRPr>
          </a:p>
          <a:p>
            <a:pPr marL="0" indent="0">
              <a:buNone/>
            </a:pPr>
            <a:r>
              <a:rPr lang="de-DE" sz="1800" dirty="0" err="1">
                <a:solidFill>
                  <a:srgbClr val="171C8F"/>
                </a:solidFill>
                <a:latin typeface="Arial" panose="020B0604020202020204" pitchFamily="34" charset="0"/>
                <a:cs typeface="Arial" panose="020B0604020202020204" pitchFamily="34" charset="0"/>
              </a:rPr>
              <a:t>právní</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aspekty</a:t>
            </a:r>
            <a:r>
              <a:rPr lang="de-DE" sz="1800" dirty="0">
                <a:solidFill>
                  <a:srgbClr val="171C8F"/>
                </a:solidFill>
                <a:latin typeface="Arial" panose="020B0604020202020204" pitchFamily="34" charset="0"/>
                <a:cs typeface="Arial" panose="020B0604020202020204" pitchFamily="34" charset="0"/>
              </a:rPr>
              <a:t> se</a:t>
            </a:r>
            <a:r>
              <a:rPr lang="cs-CZ"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řad</a:t>
            </a:r>
            <a:r>
              <a:rPr lang="cs-CZ" sz="1800" dirty="0">
                <a:solidFill>
                  <a:srgbClr val="171C8F"/>
                </a:solidFill>
                <a:latin typeface="Arial" panose="020B0604020202020204" pitchFamily="34" charset="0"/>
                <a:cs typeface="Arial" panose="020B0604020202020204" pitchFamily="34" charset="0"/>
              </a:rPr>
              <a:t>í</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podle</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významu</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směrnice</a:t>
            </a:r>
            <a:r>
              <a:rPr lang="de-DE" sz="1800" dirty="0">
                <a:solidFill>
                  <a:srgbClr val="171C8F"/>
                </a:solidFill>
                <a:latin typeface="Arial" panose="020B0604020202020204" pitchFamily="34" charset="0"/>
                <a:cs typeface="Arial" panose="020B0604020202020204" pitchFamily="34" charset="0"/>
              </a:rPr>
              <a:t> je </a:t>
            </a:r>
            <a:r>
              <a:rPr lang="de-DE" sz="1800" dirty="0" err="1">
                <a:solidFill>
                  <a:srgbClr val="171C8F"/>
                </a:solidFill>
                <a:latin typeface="Arial" panose="020B0604020202020204" pitchFamily="34" charset="0"/>
                <a:cs typeface="Arial" panose="020B0604020202020204" pitchFamily="34" charset="0"/>
              </a:rPr>
              <a:t>interní</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záležitost</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která</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akceptuje</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požadavky</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norem</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metodických</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opatření</a:t>
            </a:r>
            <a:r>
              <a:rPr lang="cs-CZ" sz="1800" dirty="0">
                <a:solidFill>
                  <a:srgbClr val="171C8F"/>
                </a:solidFill>
                <a:latin typeface="Arial" panose="020B0604020202020204" pitchFamily="34" charset="0"/>
                <a:cs typeface="Arial" panose="020B0604020202020204" pitchFamily="34" charset="0"/>
              </a:rPr>
              <a:t> a platné legislativy.</a:t>
            </a:r>
          </a:p>
          <a:p>
            <a:pPr marL="0" indent="0">
              <a:buNone/>
            </a:pPr>
            <a:r>
              <a:rPr lang="cs-CZ" sz="1800" b="1" dirty="0">
                <a:solidFill>
                  <a:srgbClr val="171C8F"/>
                </a:solidFill>
                <a:latin typeface="Arial" panose="020B0604020202020204" pitchFamily="34" charset="0"/>
                <a:cs typeface="Arial" panose="020B0604020202020204" pitchFamily="34" charset="0"/>
              </a:rPr>
              <a:t>Odkaz na l</a:t>
            </a:r>
            <a:r>
              <a:rPr lang="de-DE" sz="1800" b="1" dirty="0" err="1">
                <a:solidFill>
                  <a:srgbClr val="171C8F"/>
                </a:solidFill>
                <a:latin typeface="Arial" panose="020B0604020202020204" pitchFamily="34" charset="0"/>
                <a:cs typeface="Arial" panose="020B0604020202020204" pitchFamily="34" charset="0"/>
              </a:rPr>
              <a:t>iteratur</a:t>
            </a:r>
            <a:r>
              <a:rPr lang="cs-CZ" sz="1800" b="1" dirty="0">
                <a:solidFill>
                  <a:srgbClr val="171C8F"/>
                </a:solidFill>
                <a:latin typeface="Arial" panose="020B0604020202020204" pitchFamily="34" charset="0"/>
                <a:cs typeface="Arial" panose="020B0604020202020204" pitchFamily="34" charset="0"/>
              </a:rPr>
              <a:t>u</a:t>
            </a:r>
            <a:r>
              <a:rPr lang="de-DE" sz="1800" b="1"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Vyhláška</a:t>
            </a:r>
            <a:r>
              <a:rPr lang="de-DE" sz="1800" dirty="0">
                <a:solidFill>
                  <a:srgbClr val="171C8F"/>
                </a:solidFill>
                <a:latin typeface="Arial" panose="020B0604020202020204" pitchFamily="34" charset="0"/>
                <a:cs typeface="Arial" panose="020B0604020202020204" pitchFamily="34" charset="0"/>
              </a:rPr>
              <a:t> 306/2012 Sb., </a:t>
            </a:r>
            <a:r>
              <a:rPr lang="de-DE" sz="1800" dirty="0" err="1">
                <a:solidFill>
                  <a:srgbClr val="171C8F"/>
                </a:solidFill>
                <a:latin typeface="Arial" panose="020B0604020202020204" pitchFamily="34" charset="0"/>
                <a:cs typeface="Arial" panose="020B0604020202020204" pitchFamily="34" charset="0"/>
              </a:rPr>
              <a:t>kterou</a:t>
            </a:r>
            <a:r>
              <a:rPr lang="de-DE" sz="1800" dirty="0">
                <a:solidFill>
                  <a:srgbClr val="171C8F"/>
                </a:solidFill>
                <a:latin typeface="Arial" panose="020B0604020202020204" pitchFamily="34" charset="0"/>
                <a:cs typeface="Arial" panose="020B0604020202020204" pitchFamily="34" charset="0"/>
              </a:rPr>
              <a:t> se </a:t>
            </a:r>
            <a:r>
              <a:rPr lang="de-DE" sz="1800" dirty="0" err="1">
                <a:solidFill>
                  <a:srgbClr val="171C8F"/>
                </a:solidFill>
                <a:latin typeface="Arial" panose="020B0604020202020204" pitchFamily="34" charset="0"/>
                <a:cs typeface="Arial" panose="020B0604020202020204" pitchFamily="34" charset="0"/>
              </a:rPr>
              <a:t>upravují</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podmínky</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předcházení</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vzniku</a:t>
            </a:r>
            <a:r>
              <a:rPr lang="de-DE" sz="1800" dirty="0">
                <a:solidFill>
                  <a:srgbClr val="171C8F"/>
                </a:solidFill>
                <a:latin typeface="Arial" panose="020B0604020202020204" pitchFamily="34" charset="0"/>
                <a:cs typeface="Arial" panose="020B0604020202020204" pitchFamily="34" charset="0"/>
              </a:rPr>
              <a:t> a </a:t>
            </a:r>
            <a:r>
              <a:rPr lang="de-DE" sz="1800" dirty="0" err="1">
                <a:solidFill>
                  <a:srgbClr val="171C8F"/>
                </a:solidFill>
                <a:latin typeface="Arial" panose="020B0604020202020204" pitchFamily="34" charset="0"/>
                <a:cs typeface="Arial" panose="020B0604020202020204" pitchFamily="34" charset="0"/>
              </a:rPr>
              <a:t>šíření</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infekčních</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onemocnění</a:t>
            </a:r>
            <a:r>
              <a:rPr lang="de-DE" sz="1800" dirty="0">
                <a:solidFill>
                  <a:srgbClr val="171C8F"/>
                </a:solidFill>
                <a:latin typeface="Arial" panose="020B0604020202020204" pitchFamily="34" charset="0"/>
                <a:cs typeface="Arial" panose="020B0604020202020204" pitchFamily="34" charset="0"/>
              </a:rPr>
              <a:t> a </a:t>
            </a:r>
            <a:r>
              <a:rPr lang="de-DE" sz="1800" dirty="0" err="1">
                <a:solidFill>
                  <a:srgbClr val="171C8F"/>
                </a:solidFill>
                <a:latin typeface="Arial" panose="020B0604020202020204" pitchFamily="34" charset="0"/>
                <a:cs typeface="Arial" panose="020B0604020202020204" pitchFamily="34" charset="0"/>
              </a:rPr>
              <a:t>hygienické</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požadavky</a:t>
            </a:r>
            <a:r>
              <a:rPr lang="de-DE" sz="1800" dirty="0">
                <a:solidFill>
                  <a:srgbClr val="171C8F"/>
                </a:solidFill>
                <a:latin typeface="Arial" panose="020B0604020202020204" pitchFamily="34" charset="0"/>
                <a:cs typeface="Arial" panose="020B0604020202020204" pitchFamily="34" charset="0"/>
              </a:rPr>
              <a:t> na </a:t>
            </a:r>
            <a:r>
              <a:rPr lang="de-DE" sz="1800" dirty="0" err="1">
                <a:solidFill>
                  <a:srgbClr val="171C8F"/>
                </a:solidFill>
                <a:latin typeface="Arial" panose="020B0604020202020204" pitchFamily="34" charset="0"/>
                <a:cs typeface="Arial" panose="020B0604020202020204" pitchFamily="34" charset="0"/>
              </a:rPr>
              <a:t>provoz</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zdravotnických</a:t>
            </a:r>
            <a:r>
              <a:rPr lang="de-DE" sz="1800" dirty="0">
                <a:solidFill>
                  <a:srgbClr val="171C8F"/>
                </a:solidFill>
                <a:latin typeface="Arial" panose="020B0604020202020204" pitchFamily="34" charset="0"/>
                <a:cs typeface="Arial" panose="020B0604020202020204" pitchFamily="34" charset="0"/>
              </a:rPr>
              <a:t> </a:t>
            </a:r>
            <a:r>
              <a:rPr lang="de-DE" sz="1800" dirty="0" err="1">
                <a:solidFill>
                  <a:srgbClr val="171C8F"/>
                </a:solidFill>
                <a:latin typeface="Arial" panose="020B0604020202020204" pitchFamily="34" charset="0"/>
                <a:cs typeface="Arial" panose="020B0604020202020204" pitchFamily="34" charset="0"/>
              </a:rPr>
              <a:t>zařízení</a:t>
            </a:r>
            <a:r>
              <a:rPr lang="de-DE" sz="1800" dirty="0">
                <a:solidFill>
                  <a:srgbClr val="171C8F"/>
                </a:solidFill>
                <a:latin typeface="Arial" panose="020B0604020202020204" pitchFamily="34" charset="0"/>
                <a:cs typeface="Arial" panose="020B0604020202020204" pitchFamily="34" charset="0"/>
              </a:rPr>
              <a:t> a </a:t>
            </a:r>
            <a:r>
              <a:rPr lang="de-DE" sz="1800" dirty="0" err="1">
                <a:solidFill>
                  <a:srgbClr val="FF0000"/>
                </a:solidFill>
                <a:latin typeface="Arial" panose="020B0604020202020204" pitchFamily="34" charset="0"/>
                <a:cs typeface="Arial" panose="020B0604020202020204" pitchFamily="34" charset="0"/>
              </a:rPr>
              <a:t>ústavů</a:t>
            </a:r>
            <a:r>
              <a:rPr lang="de-DE" sz="1800" dirty="0">
                <a:solidFill>
                  <a:srgbClr val="FF0000"/>
                </a:solidFill>
                <a:latin typeface="Arial" panose="020B0604020202020204" pitchFamily="34" charset="0"/>
                <a:cs typeface="Arial" panose="020B0604020202020204" pitchFamily="34" charset="0"/>
              </a:rPr>
              <a:t> </a:t>
            </a:r>
            <a:r>
              <a:rPr lang="de-DE" sz="1800" dirty="0" err="1">
                <a:solidFill>
                  <a:srgbClr val="FF0000"/>
                </a:solidFill>
                <a:latin typeface="Arial" panose="020B0604020202020204" pitchFamily="34" charset="0"/>
                <a:cs typeface="Arial" panose="020B0604020202020204" pitchFamily="34" charset="0"/>
              </a:rPr>
              <a:t>sociální</a:t>
            </a:r>
            <a:r>
              <a:rPr lang="de-DE" sz="1800" dirty="0">
                <a:solidFill>
                  <a:srgbClr val="FF0000"/>
                </a:solidFill>
                <a:latin typeface="Arial" panose="020B0604020202020204" pitchFamily="34" charset="0"/>
                <a:cs typeface="Arial" panose="020B0604020202020204" pitchFamily="34" charset="0"/>
              </a:rPr>
              <a:t> </a:t>
            </a:r>
            <a:r>
              <a:rPr lang="de-DE" sz="1800" dirty="0" err="1">
                <a:solidFill>
                  <a:srgbClr val="FF0000"/>
                </a:solidFill>
                <a:latin typeface="Arial" panose="020B0604020202020204" pitchFamily="34" charset="0"/>
                <a:cs typeface="Arial" panose="020B0604020202020204" pitchFamily="34" charset="0"/>
              </a:rPr>
              <a:t>péče</a:t>
            </a:r>
            <a:r>
              <a:rPr lang="cs-CZ" sz="1800" dirty="0">
                <a:solidFill>
                  <a:srgbClr val="FF0000"/>
                </a:solidFill>
                <a:latin typeface="Arial" panose="020B0604020202020204" pitchFamily="34" charset="0"/>
                <a:cs typeface="Arial" panose="020B0604020202020204" pitchFamily="34" charset="0"/>
              </a:rPr>
              <a:t>!!!,</a:t>
            </a:r>
            <a:r>
              <a:rPr lang="cs-CZ" sz="1800" dirty="0">
                <a:solidFill>
                  <a:srgbClr val="171C8F"/>
                </a:solidFill>
                <a:latin typeface="Arial" panose="020B0604020202020204" pitchFamily="34" charset="0"/>
                <a:cs typeface="Arial" panose="020B0604020202020204" pitchFamily="34" charset="0"/>
              </a:rPr>
              <a:t> /vybraných zařízení sociálních služeb/.</a:t>
            </a:r>
            <a:endParaRPr lang="cs-CZ" sz="1800" dirty="0">
              <a:solidFill>
                <a:srgbClr val="FF0000"/>
              </a:solidFill>
              <a:latin typeface="Arial" panose="020B0604020202020204" pitchFamily="34" charset="0"/>
              <a:cs typeface="Arial" panose="020B0604020202020204" pitchFamily="34" charset="0"/>
            </a:endParaRPr>
          </a:p>
          <a:p>
            <a:pPr marL="0" indent="0">
              <a:buNone/>
            </a:pPr>
            <a:r>
              <a:rPr lang="cs-CZ" sz="1800" dirty="0">
                <a:solidFill>
                  <a:srgbClr val="171C8F"/>
                </a:solidFill>
                <a:latin typeface="Arial" panose="020B0604020202020204" pitchFamily="34" charset="0"/>
                <a:cs typeface="Arial" panose="020B0604020202020204" pitchFamily="34" charset="0"/>
              </a:rPr>
              <a:t>Nečteme novelizované předpisy a tyto informace předáváme dál!</a:t>
            </a:r>
          </a:p>
          <a:p>
            <a:pPr marL="0" indent="0">
              <a:buNone/>
            </a:pPr>
            <a:r>
              <a:rPr lang="de-DE" sz="1800" dirty="0">
                <a:solidFill>
                  <a:srgbClr val="171C8F"/>
                </a:solidFill>
                <a:latin typeface="Arial" panose="020B0604020202020204" pitchFamily="34" charset="0"/>
                <a:cs typeface="Arial" panose="020B0604020202020204" pitchFamily="34" charset="0"/>
              </a:rPr>
              <a:t> </a:t>
            </a:r>
          </a:p>
          <a:p>
            <a:endParaRPr lang="de-DE" dirty="0"/>
          </a:p>
        </p:txBody>
      </p:sp>
    </p:spTree>
    <p:extLst>
      <p:ext uri="{BB962C8B-B14F-4D97-AF65-F5344CB8AC3E}">
        <p14:creationId xmlns:p14="http://schemas.microsoft.com/office/powerpoint/2010/main" val="349610908"/>
      </p:ext>
    </p:extLst>
  </p:cSld>
  <p:clrMapOvr>
    <a:masterClrMapping/>
  </p:clrMapOvr>
</p:sld>
</file>

<file path=ppt/theme/theme1.xml><?xml version="1.0" encoding="utf-8"?>
<a:theme xmlns:a="http://schemas.openxmlformats.org/drawingml/2006/main" name="1_Výchozí návrh">
  <a:themeElements>
    <a:clrScheme name="Motiv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Motiv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2070</Words>
  <Application>Microsoft Office PowerPoint</Application>
  <PresentationFormat>Širokoúhlá obrazovka</PresentationFormat>
  <Paragraphs>153</Paragraphs>
  <Slides>19</Slides>
  <Notes>1</Notes>
  <HiddenSlides>1</HiddenSlides>
  <MMClips>0</MMClips>
  <ScaleCrop>false</ScaleCrop>
  <HeadingPairs>
    <vt:vector size="8" baseType="variant">
      <vt:variant>
        <vt:lpstr>Použitá písma</vt:lpstr>
      </vt:variant>
      <vt:variant>
        <vt:i4>6</vt:i4>
      </vt:variant>
      <vt:variant>
        <vt:lpstr>Motiv</vt:lpstr>
      </vt:variant>
      <vt:variant>
        <vt:i4>2</vt:i4>
      </vt:variant>
      <vt:variant>
        <vt:lpstr>Vložené servery OLE</vt:lpstr>
      </vt:variant>
      <vt:variant>
        <vt:i4>1</vt:i4>
      </vt:variant>
      <vt:variant>
        <vt:lpstr>Nadpisy snímků</vt:lpstr>
      </vt:variant>
      <vt:variant>
        <vt:i4>19</vt:i4>
      </vt:variant>
    </vt:vector>
  </HeadingPairs>
  <TitlesOfParts>
    <vt:vector size="28" baseType="lpstr">
      <vt:lpstr>Arial</vt:lpstr>
      <vt:lpstr>Arial Black</vt:lpstr>
      <vt:lpstr>Calibri</vt:lpstr>
      <vt:lpstr>Calibri Light</vt:lpstr>
      <vt:lpstr>Times New Roman</vt:lpstr>
      <vt:lpstr>Wingdings</vt:lpstr>
      <vt:lpstr>1_Výchozí návrh</vt:lpstr>
      <vt:lpstr>Motiv Office</vt:lpstr>
      <vt:lpstr>Worksheet</vt:lpstr>
      <vt:lpstr>Opakující se chyby v dezinfekci a sterilizaci žádná novela nevyřeší </vt:lpstr>
      <vt:lpstr>Legislativa</vt:lpstr>
      <vt:lpstr>                       Příčina </vt:lpstr>
      <vt:lpstr>Terminologie v dezinfekci a sterilizaci</vt:lpstr>
      <vt:lpstr>Vzdělávání zdravotnických pracovníků</vt:lpstr>
      <vt:lpstr>Pořádání kurzu dezinfekce a sterilizace Zdůvodnění a cíl</vt:lpstr>
      <vt:lpstr>     Modul: Technologie procesů</vt:lpstr>
      <vt:lpstr>  Modul: sterilizace </vt:lpstr>
      <vt:lpstr>                          Legislativa</vt:lpstr>
      <vt:lpstr>Dopady nesprávné interpretace v dezinfekci  a sterilizaci</vt:lpstr>
      <vt:lpstr>Kontrola účinnosti sterilizačních přístrojů</vt:lpstr>
      <vt:lpstr>Proces dezinfekce – otázka na svědka k ředění, k výběru, dokumentu</vt:lpstr>
      <vt:lpstr>Dezinfekce a sterilizace v číslech SZD </vt:lpstr>
      <vt:lpstr>   Porušení standardů v dezinfekci  </vt:lpstr>
      <vt:lpstr>      Porušení standardů ve   sterilizaci                 §17 odst. 1 zákona a  vyhlášky č. 306/2012 Sb., příloha č.4 </vt:lpstr>
      <vt:lpstr>Hodnota (SAL) 10–6      </vt:lpstr>
      <vt:lpstr>     Sterilizační technika a zákon č. 89/2021 Sb. </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Státní zdravotní dozor ve zdravotnických zařízeních</dc:title>
  <dc:creator>jarka zelenkova</dc:creator>
  <cp:lastModifiedBy>Kletch CZ s.r.o.</cp:lastModifiedBy>
  <cp:revision>288</cp:revision>
  <dcterms:created xsi:type="dcterms:W3CDTF">2023-09-08T13:11:21Z</dcterms:created>
  <dcterms:modified xsi:type="dcterms:W3CDTF">2024-10-01T07:28:11Z</dcterms:modified>
</cp:coreProperties>
</file>